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Impact" panose="020B0806030902050204" pitchFamily="34" charset="0"/>
      <p:regular r:id="rId47"/>
    </p:embeddedFont>
    <p:embeddedFont>
      <p:font typeface="Josefin Sans" pitchFamily="2" charset="0"/>
      <p:regular r:id="rId48"/>
    </p:embeddedFont>
    <p:embeddedFont>
      <p:font typeface="Lato" panose="020F0502020204030203" pitchFamily="34" charset="0"/>
      <p:regular r:id="rId49"/>
    </p:embeddedFont>
    <p:embeddedFont>
      <p:font typeface="Merriweather Light" panose="00000400000000000000" pitchFamily="2"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Open Sans SemiBold" panose="020B0706030804020204" pitchFamily="34"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usso One" panose="020B0604020202020204" charset="0"/>
      <p:regular r:id="rId70"/>
    </p:embeddedFont>
    <p:embeddedFont>
      <p:font typeface="Vidaloka" panose="020B060402020202020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E994C0-3871-4C51-830D-6533A014F728}">
  <a:tblStyle styleId="{9EE994C0-3871-4C51-830D-6533A014F7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06a845b279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06a845b27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The </a:t>
            </a:r>
            <a:r>
              <a:rPr lang="en" sz="1400" b="1">
                <a:solidFill>
                  <a:schemeClr val="dk1"/>
                </a:solidFill>
                <a:latin typeface="Montserrat"/>
                <a:ea typeface="Montserrat"/>
                <a:cs typeface="Montserrat"/>
                <a:sym typeface="Montserrat"/>
              </a:rPr>
              <a:t>hot market flip</a:t>
            </a:r>
            <a:r>
              <a:rPr lang="en" sz="1400">
                <a:solidFill>
                  <a:schemeClr val="dk1"/>
                </a:solidFill>
                <a:latin typeface="Montserrat"/>
                <a:ea typeface="Montserrat"/>
                <a:cs typeface="Montserrat"/>
                <a:sym typeface="Montserrat"/>
              </a:rPr>
              <a:t> is where real estate investors target properties that are in a rapidly appreciating market and resell with little or no additional investment in the physical property. This is a play on the </a:t>
            </a:r>
            <a:r>
              <a:rPr lang="en" sz="1400" b="1">
                <a:solidFill>
                  <a:schemeClr val="dk1"/>
                </a:solidFill>
                <a:latin typeface="Montserrat"/>
                <a:ea typeface="Montserrat"/>
                <a:cs typeface="Montserrat"/>
                <a:sym typeface="Montserrat"/>
              </a:rPr>
              <a:t>market conditions</a:t>
            </a:r>
            <a:r>
              <a:rPr lang="en" sz="1400">
                <a:solidFill>
                  <a:schemeClr val="dk1"/>
                </a:solidFill>
                <a:latin typeface="Montserrat"/>
                <a:ea typeface="Montserrat"/>
                <a:cs typeface="Montserrat"/>
                <a:sym typeface="Montserrat"/>
              </a:rPr>
              <a:t> rather than the property itself.</a:t>
            </a:r>
            <a:endParaRPr sz="14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4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The </a:t>
            </a:r>
            <a:r>
              <a:rPr lang="en" sz="1400" b="1">
                <a:solidFill>
                  <a:schemeClr val="dk1"/>
                </a:solidFill>
                <a:latin typeface="Montserrat"/>
                <a:ea typeface="Montserrat"/>
                <a:cs typeface="Montserrat"/>
                <a:sym typeface="Montserrat"/>
              </a:rPr>
              <a:t>reno flip</a:t>
            </a:r>
            <a:r>
              <a:rPr lang="en" sz="1400">
                <a:solidFill>
                  <a:schemeClr val="dk1"/>
                </a:solidFill>
                <a:latin typeface="Montserrat"/>
                <a:ea typeface="Montserrat"/>
                <a:cs typeface="Montserrat"/>
                <a:sym typeface="Montserrat"/>
              </a:rPr>
              <a:t>, in which a property flipper</a:t>
            </a:r>
            <a:r>
              <a:rPr lang="en" sz="1400" b="1">
                <a:solidFill>
                  <a:schemeClr val="dk1"/>
                </a:solidFill>
                <a:latin typeface="Montserrat"/>
                <a:ea typeface="Montserrat"/>
                <a:cs typeface="Montserrat"/>
                <a:sym typeface="Montserrat"/>
              </a:rPr>
              <a:t> improves undervalued properties</a:t>
            </a:r>
            <a:r>
              <a:rPr lang="en" sz="1400">
                <a:solidFill>
                  <a:schemeClr val="dk1"/>
                </a:solidFill>
                <a:latin typeface="Montserrat"/>
                <a:ea typeface="Montserrat"/>
                <a:cs typeface="Montserrat"/>
                <a:sym typeface="Montserrat"/>
              </a:rPr>
              <a:t> with renovations and/or cosmetic changes, is deemed less risky. </a:t>
            </a:r>
            <a:endParaRPr sz="1800">
              <a:solidFill>
                <a:schemeClr val="dk1"/>
              </a:solidFill>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57d94a854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57d94a854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dk1"/>
              </a:solidFill>
              <a:latin typeface="Montserrat"/>
              <a:ea typeface="Montserrat"/>
              <a:cs typeface="Montserrat"/>
              <a:sym typeface="Montserrat"/>
            </a:endParaRPr>
          </a:p>
          <a:p>
            <a:pPr marL="0" lvl="0" indent="0" algn="l" rtl="0">
              <a:spcBef>
                <a:spcPts val="0"/>
              </a:spcBef>
              <a:spcAft>
                <a:spcPts val="0"/>
              </a:spcAft>
              <a:buNone/>
            </a:pPr>
            <a:endParaRPr sz="14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400">
                <a:solidFill>
                  <a:schemeClr val="dk1"/>
                </a:solidFill>
                <a:latin typeface="Montserrat"/>
                <a:ea typeface="Montserrat"/>
                <a:cs typeface="Montserrat"/>
                <a:sym typeface="Montserrat"/>
              </a:rPr>
              <a:t>To those about to buy a property, our objective is to share </a:t>
            </a:r>
            <a:r>
              <a:rPr lang="en" sz="1400" b="1">
                <a:solidFill>
                  <a:schemeClr val="dk1"/>
                </a:solidFill>
                <a:latin typeface="Montserrat"/>
                <a:ea typeface="Montserrat"/>
                <a:cs typeface="Montserrat"/>
                <a:sym typeface="Montserrat"/>
              </a:rPr>
              <a:t>our home valuation model</a:t>
            </a:r>
            <a:r>
              <a:rPr lang="en" sz="1400">
                <a:solidFill>
                  <a:schemeClr val="dk1"/>
                </a:solidFill>
                <a:latin typeface="Montserrat"/>
                <a:ea typeface="Montserrat"/>
                <a:cs typeface="Montserrat"/>
                <a:sym typeface="Montserrat"/>
              </a:rPr>
              <a:t> that </a:t>
            </a:r>
            <a:r>
              <a:rPr lang="en" sz="1400" b="1">
                <a:solidFill>
                  <a:schemeClr val="dk1"/>
                </a:solidFill>
                <a:latin typeface="Montserrat"/>
                <a:ea typeface="Montserrat"/>
                <a:cs typeface="Montserrat"/>
                <a:sym typeface="Montserrat"/>
              </a:rPr>
              <a:t>predicts the sale prices</a:t>
            </a:r>
            <a:r>
              <a:rPr lang="en" sz="1400">
                <a:solidFill>
                  <a:schemeClr val="dk1"/>
                </a:solidFill>
                <a:latin typeface="Montserrat"/>
                <a:ea typeface="Montserrat"/>
                <a:cs typeface="Montserrat"/>
                <a:sym typeface="Montserrat"/>
              </a:rPr>
              <a:t> of homes in Ames, Iowa. We have modelled Linear Regression, Ridge, Lasso and Elastic Net models. </a:t>
            </a:r>
            <a:endParaRPr sz="1400">
              <a:solidFill>
                <a:schemeClr val="dk1"/>
              </a:solidFill>
              <a:latin typeface="Montserrat"/>
              <a:ea typeface="Montserrat"/>
              <a:cs typeface="Montserrat"/>
              <a:sym typeface="Montserrat"/>
            </a:endParaRPr>
          </a:p>
          <a:p>
            <a:pPr marL="0" lvl="0" indent="0" algn="l" rtl="0">
              <a:spcBef>
                <a:spcPts val="0"/>
              </a:spcBef>
              <a:spcAft>
                <a:spcPts val="0"/>
              </a:spcAft>
              <a:buNone/>
            </a:pPr>
            <a:endParaRPr sz="14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400">
                <a:solidFill>
                  <a:schemeClr val="dk1"/>
                </a:solidFill>
                <a:latin typeface="Montserrat"/>
                <a:ea typeface="Montserrat"/>
                <a:cs typeface="Montserrat"/>
                <a:sym typeface="Montserrat"/>
              </a:rPr>
              <a:t>To better manage risk, we recommend the </a:t>
            </a:r>
            <a:r>
              <a:rPr lang="en" sz="1400" b="1" i="1">
                <a:solidFill>
                  <a:schemeClr val="dk1"/>
                </a:solidFill>
                <a:latin typeface="Montserrat"/>
                <a:ea typeface="Montserrat"/>
                <a:cs typeface="Montserrat"/>
                <a:sym typeface="Montserrat"/>
              </a:rPr>
              <a:t>Reno Flip</a:t>
            </a:r>
            <a:r>
              <a:rPr lang="en" sz="1400">
                <a:solidFill>
                  <a:schemeClr val="dk1"/>
                </a:solidFill>
                <a:latin typeface="Montserrat"/>
                <a:ea typeface="Montserrat"/>
                <a:cs typeface="Montserrat"/>
                <a:sym typeface="Montserrat"/>
              </a:rPr>
              <a:t>.</a:t>
            </a:r>
            <a:endParaRPr sz="1400">
              <a:solidFill>
                <a:schemeClr val="dk1"/>
              </a:solidFill>
              <a:latin typeface="Montserrat"/>
              <a:ea typeface="Montserrat"/>
              <a:cs typeface="Montserrat"/>
              <a:sym typeface="Montserrat"/>
            </a:endParaRPr>
          </a:p>
          <a:p>
            <a:pPr marL="0" lvl="0" indent="0" algn="l" rtl="0">
              <a:spcBef>
                <a:spcPts val="0"/>
              </a:spcBef>
              <a:spcAft>
                <a:spcPts val="0"/>
              </a:spcAft>
              <a:buNone/>
            </a:pPr>
            <a:endParaRPr sz="14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400">
                <a:solidFill>
                  <a:schemeClr val="dk1"/>
                </a:solidFill>
                <a:latin typeface="Montserrat"/>
                <a:ea typeface="Montserrat"/>
                <a:cs typeface="Montserrat"/>
                <a:sym typeface="Montserrat"/>
              </a:rPr>
              <a:t>To help the novice property flippers, our recommendations will focus on </a:t>
            </a:r>
            <a:r>
              <a:rPr lang="en" sz="1400" b="1">
                <a:solidFill>
                  <a:schemeClr val="dk1"/>
                </a:solidFill>
                <a:latin typeface="Montserrat"/>
                <a:ea typeface="Montserrat"/>
                <a:cs typeface="Montserrat"/>
                <a:sym typeface="Montserrat"/>
              </a:rPr>
              <a:t>features that are more likely to increase property value</a:t>
            </a:r>
            <a:r>
              <a:rPr lang="en" sz="1400">
                <a:solidFill>
                  <a:schemeClr val="dk1"/>
                </a:solidFill>
                <a:latin typeface="Montserrat"/>
                <a:ea typeface="Montserrat"/>
                <a:cs typeface="Montserrat"/>
                <a:sym typeface="Montserrat"/>
              </a:rPr>
              <a:t> when renovated, and which features to de-prioritise.</a:t>
            </a:r>
            <a:endParaRPr sz="1400">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1200">
              <a:solidFill>
                <a:srgbClr val="24292E"/>
              </a:solidFill>
            </a:endParaRPr>
          </a:p>
          <a:p>
            <a:pPr marL="457200" lvl="0" indent="-304800" algn="l" rtl="0">
              <a:lnSpc>
                <a:spcPct val="115000"/>
              </a:lnSpc>
              <a:spcBef>
                <a:spcPts val="1200"/>
              </a:spcBef>
              <a:spcAft>
                <a:spcPts val="0"/>
              </a:spcAft>
              <a:buClr>
                <a:srgbClr val="24292E"/>
              </a:buClr>
              <a:buSzPts val="1200"/>
              <a:buChar char="●"/>
            </a:pPr>
            <a:r>
              <a:rPr lang="en" sz="1200">
                <a:solidFill>
                  <a:srgbClr val="24292E"/>
                </a:solidFill>
              </a:rPr>
              <a:t>Is it clear what the student plans to do? Y - helping novice property flippers manage risks by dispelling common myths of property flipping, and providing a more detailed home valuation model, and presenting some heursiteics sp?? To layperson</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What type of model will be developed? LR, Ridge, Lasso</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How will success be evaluated? Impress on audience our superior home valuation model, and what features when renovated will fetch a higher price</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Is the scope of the project appropriate? Y - with the current model, there are limitations due to the data points provided at </a:t>
            </a:r>
            <a:r>
              <a:rPr lang="en" sz="1050">
                <a:solidFill>
                  <a:srgbClr val="BDC1C6"/>
                </a:solidFill>
                <a:highlight>
                  <a:srgbClr val="202124"/>
                </a:highlight>
              </a:rPr>
              <a:t> 2006 and 2010</a:t>
            </a:r>
            <a:r>
              <a:rPr lang="en" sz="1200">
                <a:solidFill>
                  <a:srgbClr val="24292E"/>
                </a:solidFill>
              </a:rPr>
              <a:t>?? 2011. This is not a time sensitive model, thus, hot market predictions are not suitable.</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Is it clear who cares about this or why this is important to investigate? Y - hopefully our target audience, but really it is us who need to pass project 2. </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Does the student consider the audience and the primary and secondary stakeholders? Target audience: Novice property flippers looking to flip properties at AMES. Primary extended to property buyers or sellers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6164136d5_4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6164136d5_4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06a845b279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06a845b27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0328fa9d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0328fa9d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me share with you on success secret, our data from 2006 to 2010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6a845b279_2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06a845b279_2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6a845b279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6a845b279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0328fa9dc6_3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0328fa9dc6_3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06a845b279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06a845b279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06a845b279_2_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06a845b279_2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67934abf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67934abf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057d94a854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057d94a85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057d94a85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057d94a85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6a845b279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6a845b279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0328fa9dc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0328fa9dc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Cheng Yeow for sharing the informative but fruitful experience of managing the data. But you might be wondering, what is the winning formula to help you novice property flippers?</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0328fa9dc6_5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0328fa9dc6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Without the advise of Proprata or any other home valuation companies, property flippers have reported losses in potential profits of up to $70000, which is what we term the baseline score. Do you like to earn more or earn less? Of course more right? That’s why we’re here. </a:t>
            </a:r>
            <a:endParaRPr/>
          </a:p>
          <a:p>
            <a:pPr marL="0" lvl="0" indent="0" algn="l" rtl="0">
              <a:spcBef>
                <a:spcPts val="0"/>
              </a:spcBef>
              <a:spcAft>
                <a:spcPts val="0"/>
              </a:spcAft>
              <a:buNone/>
            </a:pPr>
            <a:endParaRPr/>
          </a:p>
          <a:p>
            <a:pPr marL="0" lvl="0" indent="0" algn="l" rtl="0">
              <a:spcBef>
                <a:spcPts val="0"/>
              </a:spcBef>
              <a:spcAft>
                <a:spcPts val="0"/>
              </a:spcAft>
              <a:buNone/>
            </a:pPr>
            <a:r>
              <a:rPr lang="en"/>
              <a:t>(For shiba and leo: This is based on RMSE baseline score and selected model’s RMSE score)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6a845b279_4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6a845b279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with the help of Proprata, novice and intermediate property flippers alike have reported to have been able to cut down these losses to about $20000. This means, their additional profits would be as high as $48000!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(For shiba and leo: This is based on RMSE baseline score and selected model’s RMSE score)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328fa9dc6_5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328fa9dc6_5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our model works through promising higher profits </a:t>
            </a:r>
            <a:r>
              <a:rPr lang="en" b="1" u="sng"/>
              <a:t>and suggestions of easy to modify features that will appeal to novice property flippers. </a:t>
            </a:r>
            <a:endParaRPr b="1" u="sng"/>
          </a:p>
          <a:p>
            <a:pPr marL="0" lvl="0" indent="0" algn="l" rtl="0">
              <a:spcBef>
                <a:spcPts val="0"/>
              </a:spcBef>
              <a:spcAft>
                <a:spcPts val="0"/>
              </a:spcAft>
              <a:buNone/>
            </a:pPr>
            <a:r>
              <a:rPr lang="en"/>
              <a:t>Does our formula really work better compared to other companies? We have the numbers to prove it.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057d94a854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057d94a854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model will be compared against various companies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you can, our model have successfully reduced the prediction error (i.e. RMSE) by at least $3000 more as compared to other’s company. This in turn has helped novice property flippers achieve at least an additional value of $3000 dollars profit compared to company 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beginning, we created our amazing model by training it, and derived a model with a whopping 92% predictive power (R2 score)  which is able to forecast/predict the sale prices of houses on past clients who have approached us after they follow our advice on changing specific features in their house. This model performs at least 3% better than Company A’s model when they tried using their own models for past clients.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AMAZING model has also been shown to be able to likely predict (with an added 3% accuracy as compared to Company A’s) accurately the sale prices of houses on prospective clients. From here, we are also able to generate the best features which would help novice property flippers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06a845b279_4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06a845b279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Company b ‘s prediction buffer does slightly better than company A’s, but still not as good as Proprata’s. Their model’s predictive power is somewhat similar to company A’s as well.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06a845b279_4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06a845b279_4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can skip company, since it;’s prediction buffer does poorer than company B.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6164136d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6164136d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06a845b279_4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06a845b279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Company D and E are mostly similar, with insignificant differences in their prediction buffer.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06a845b279_4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06a845b279_4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Company D and E are mostly similar, with insignificant differences in their prediction buffer.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057d94a854_1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057d94a854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Proprata’s optimized lasso CV with poynomila features regression model performs the ebay.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06a845b279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06a845b279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Critiques have evaluated our model and they themselves are surprised at how accurate our model can predict the sale prices of the houses after modifying features based on ProPrata’s advice. By using what critiques call a residuals plot, most of our datapoints (from our past and prospective clients) centre around zero, which indicate that the model’s prediction are correct on average.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06a845b279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06a845b27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Recently, our model was nominated at the US Property Awards - Kaggle, which is the most </a:t>
            </a:r>
            <a:r>
              <a:rPr lang="en" sz="1050">
                <a:solidFill>
                  <a:srgbClr val="1A1A1A"/>
                </a:solidFill>
                <a:highlight>
                  <a:srgbClr val="FFFFFF"/>
                </a:highlight>
                <a:latin typeface="Roboto"/>
                <a:ea typeface="Roboto"/>
                <a:cs typeface="Roboto"/>
                <a:sym typeface="Roboto"/>
              </a:rPr>
              <a:t> respected and most sought-after real estate industry honours. Our model was able to reduce the prediction error to $19500 and we were voted one of the best up-and-coming home valuation models.</a:t>
            </a:r>
            <a:endParaRPr sz="1050">
              <a:solidFill>
                <a:srgbClr val="1A1A1A"/>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rgbClr val="1A1A1A"/>
                </a:solidFill>
                <a:highlight>
                  <a:srgbClr val="FFFFFF"/>
                </a:highlight>
                <a:latin typeface="Roboto"/>
                <a:ea typeface="Roboto"/>
                <a:cs typeface="Roboto"/>
                <a:sym typeface="Roboto"/>
              </a:rPr>
              <a:t>Now that we’ve seen how the power of our model, my fellow friend Kris will be happy to make recommendations to you. On to you Kris.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0328fa9dc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0328fa9d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057d94a854_1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057d94a854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057d94a85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057d94a85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chemeClr val="dk1"/>
                </a:solidFill>
                <a:latin typeface="Montserrat"/>
                <a:ea typeface="Montserrat"/>
                <a:cs typeface="Montserrat"/>
                <a:sym typeface="Montserrat"/>
              </a:rPr>
              <a:t>The </a:t>
            </a:r>
            <a:r>
              <a:rPr lang="en" sz="1400" b="1">
                <a:solidFill>
                  <a:schemeClr val="dk1"/>
                </a:solidFill>
                <a:latin typeface="Montserrat"/>
                <a:ea typeface="Montserrat"/>
                <a:cs typeface="Montserrat"/>
                <a:sym typeface="Montserrat"/>
              </a:rPr>
              <a:t>hot market flip</a:t>
            </a:r>
            <a:r>
              <a:rPr lang="en" sz="1400">
                <a:solidFill>
                  <a:schemeClr val="dk1"/>
                </a:solidFill>
                <a:latin typeface="Montserrat"/>
                <a:ea typeface="Montserrat"/>
                <a:cs typeface="Montserrat"/>
                <a:sym typeface="Montserrat"/>
              </a:rPr>
              <a:t> is where real estate investors target properties that are in a rapidly appreciating market and resell with little or no additional investment in the physical property. This is a play on the </a:t>
            </a:r>
            <a:r>
              <a:rPr lang="en" sz="1400" b="1">
                <a:solidFill>
                  <a:schemeClr val="dk1"/>
                </a:solidFill>
                <a:latin typeface="Montserrat"/>
                <a:ea typeface="Montserrat"/>
                <a:cs typeface="Montserrat"/>
                <a:sym typeface="Montserrat"/>
              </a:rPr>
              <a:t>market conditions</a:t>
            </a:r>
            <a:r>
              <a:rPr lang="en" sz="1400">
                <a:solidFill>
                  <a:schemeClr val="dk1"/>
                </a:solidFill>
                <a:latin typeface="Montserrat"/>
                <a:ea typeface="Montserrat"/>
                <a:cs typeface="Montserrat"/>
                <a:sym typeface="Montserrat"/>
              </a:rPr>
              <a:t> rather than the property itself.</a:t>
            </a:r>
            <a:endParaRPr sz="14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400">
                <a:solidFill>
                  <a:schemeClr val="dk1"/>
                </a:solidFill>
                <a:latin typeface="Montserrat"/>
                <a:ea typeface="Montserrat"/>
                <a:cs typeface="Montserrat"/>
                <a:sym typeface="Montserrat"/>
              </a:rPr>
              <a:t>The </a:t>
            </a:r>
            <a:r>
              <a:rPr lang="en" sz="1400" b="1">
                <a:solidFill>
                  <a:schemeClr val="dk1"/>
                </a:solidFill>
                <a:latin typeface="Montserrat"/>
                <a:ea typeface="Montserrat"/>
                <a:cs typeface="Montserrat"/>
                <a:sym typeface="Montserrat"/>
              </a:rPr>
              <a:t>reno flip</a:t>
            </a:r>
            <a:r>
              <a:rPr lang="en" sz="1400">
                <a:solidFill>
                  <a:schemeClr val="dk1"/>
                </a:solidFill>
                <a:latin typeface="Montserrat"/>
                <a:ea typeface="Montserrat"/>
                <a:cs typeface="Montserrat"/>
                <a:sym typeface="Montserrat"/>
              </a:rPr>
              <a:t>, in which a property flipper</a:t>
            </a:r>
            <a:r>
              <a:rPr lang="en" sz="1400" b="1">
                <a:solidFill>
                  <a:schemeClr val="dk1"/>
                </a:solidFill>
                <a:latin typeface="Montserrat"/>
                <a:ea typeface="Montserrat"/>
                <a:cs typeface="Montserrat"/>
                <a:sym typeface="Montserrat"/>
              </a:rPr>
              <a:t> improves undervalued properties</a:t>
            </a:r>
            <a:r>
              <a:rPr lang="en" sz="1400">
                <a:solidFill>
                  <a:schemeClr val="dk1"/>
                </a:solidFill>
                <a:latin typeface="Montserrat"/>
                <a:ea typeface="Montserrat"/>
                <a:cs typeface="Montserrat"/>
                <a:sym typeface="Montserrat"/>
              </a:rPr>
              <a:t> with renovations and/or cosmetic changes, is deemed less risky. </a:t>
            </a:r>
            <a:endParaRPr sz="1800">
              <a:solidFill>
                <a:schemeClr val="dk1"/>
              </a:solidFill>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06a845b279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06a845b279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chemeClr val="dk1"/>
                </a:solidFill>
                <a:latin typeface="Montserrat"/>
                <a:ea typeface="Montserrat"/>
                <a:cs typeface="Montserrat"/>
                <a:sym typeface="Montserrat"/>
              </a:rPr>
              <a:t>The </a:t>
            </a:r>
            <a:r>
              <a:rPr lang="en" sz="1400" b="1">
                <a:solidFill>
                  <a:schemeClr val="dk1"/>
                </a:solidFill>
                <a:latin typeface="Montserrat"/>
                <a:ea typeface="Montserrat"/>
                <a:cs typeface="Montserrat"/>
                <a:sym typeface="Montserrat"/>
              </a:rPr>
              <a:t>hot market flip</a:t>
            </a:r>
            <a:r>
              <a:rPr lang="en" sz="1400">
                <a:solidFill>
                  <a:schemeClr val="dk1"/>
                </a:solidFill>
                <a:latin typeface="Montserrat"/>
                <a:ea typeface="Montserrat"/>
                <a:cs typeface="Montserrat"/>
                <a:sym typeface="Montserrat"/>
              </a:rPr>
              <a:t> is where real estate investors target properties that are in a rapidly appreciating market and resell with little or no additional investment in the physical property. This is a play on the </a:t>
            </a:r>
            <a:r>
              <a:rPr lang="en" sz="1400" b="1">
                <a:solidFill>
                  <a:schemeClr val="dk1"/>
                </a:solidFill>
                <a:latin typeface="Montserrat"/>
                <a:ea typeface="Montserrat"/>
                <a:cs typeface="Montserrat"/>
                <a:sym typeface="Montserrat"/>
              </a:rPr>
              <a:t>market conditions</a:t>
            </a:r>
            <a:r>
              <a:rPr lang="en" sz="1400">
                <a:solidFill>
                  <a:schemeClr val="dk1"/>
                </a:solidFill>
                <a:latin typeface="Montserrat"/>
                <a:ea typeface="Montserrat"/>
                <a:cs typeface="Montserrat"/>
                <a:sym typeface="Montserrat"/>
              </a:rPr>
              <a:t> rather than the property itself.</a:t>
            </a:r>
            <a:endParaRPr sz="14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400">
                <a:solidFill>
                  <a:schemeClr val="dk1"/>
                </a:solidFill>
                <a:latin typeface="Montserrat"/>
                <a:ea typeface="Montserrat"/>
                <a:cs typeface="Montserrat"/>
                <a:sym typeface="Montserrat"/>
              </a:rPr>
              <a:t>The </a:t>
            </a:r>
            <a:r>
              <a:rPr lang="en" sz="1400" b="1">
                <a:solidFill>
                  <a:schemeClr val="dk1"/>
                </a:solidFill>
                <a:latin typeface="Montserrat"/>
                <a:ea typeface="Montserrat"/>
                <a:cs typeface="Montserrat"/>
                <a:sym typeface="Montserrat"/>
              </a:rPr>
              <a:t>reno flip</a:t>
            </a:r>
            <a:r>
              <a:rPr lang="en" sz="1400">
                <a:solidFill>
                  <a:schemeClr val="dk1"/>
                </a:solidFill>
                <a:latin typeface="Montserrat"/>
                <a:ea typeface="Montserrat"/>
                <a:cs typeface="Montserrat"/>
                <a:sym typeface="Montserrat"/>
              </a:rPr>
              <a:t>, in which a property flipper</a:t>
            </a:r>
            <a:r>
              <a:rPr lang="en" sz="1400" b="1">
                <a:solidFill>
                  <a:schemeClr val="dk1"/>
                </a:solidFill>
                <a:latin typeface="Montserrat"/>
                <a:ea typeface="Montserrat"/>
                <a:cs typeface="Montserrat"/>
                <a:sym typeface="Montserrat"/>
              </a:rPr>
              <a:t> improves undervalued properties</a:t>
            </a:r>
            <a:r>
              <a:rPr lang="en" sz="1400">
                <a:solidFill>
                  <a:schemeClr val="dk1"/>
                </a:solidFill>
                <a:latin typeface="Montserrat"/>
                <a:ea typeface="Montserrat"/>
                <a:cs typeface="Montserrat"/>
                <a:sym typeface="Montserrat"/>
              </a:rPr>
              <a:t> with renovations and/or cosmetic changes, is deemed less risky. </a:t>
            </a:r>
            <a:endParaRPr sz="1800">
              <a:solidFill>
                <a:schemeClr val="dk1"/>
              </a:solidFill>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057d94a854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057d94a85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chemeClr val="dk1"/>
                </a:solidFill>
                <a:latin typeface="Montserrat"/>
                <a:ea typeface="Montserrat"/>
                <a:cs typeface="Montserrat"/>
                <a:sym typeface="Montserrat"/>
              </a:rPr>
              <a:t>The </a:t>
            </a:r>
            <a:r>
              <a:rPr lang="en" sz="1400" b="1">
                <a:solidFill>
                  <a:schemeClr val="dk1"/>
                </a:solidFill>
                <a:latin typeface="Montserrat"/>
                <a:ea typeface="Montserrat"/>
                <a:cs typeface="Montserrat"/>
                <a:sym typeface="Montserrat"/>
              </a:rPr>
              <a:t>hot market flip</a:t>
            </a:r>
            <a:r>
              <a:rPr lang="en" sz="1400">
                <a:solidFill>
                  <a:schemeClr val="dk1"/>
                </a:solidFill>
                <a:latin typeface="Montserrat"/>
                <a:ea typeface="Montserrat"/>
                <a:cs typeface="Montserrat"/>
                <a:sym typeface="Montserrat"/>
              </a:rPr>
              <a:t> is where real estate investors target properties that are in a rapidly appreciating market and resell with little or no additional investment in the physical property. This is a play on the </a:t>
            </a:r>
            <a:r>
              <a:rPr lang="en" sz="1400" b="1">
                <a:solidFill>
                  <a:schemeClr val="dk1"/>
                </a:solidFill>
                <a:latin typeface="Montserrat"/>
                <a:ea typeface="Montserrat"/>
                <a:cs typeface="Montserrat"/>
                <a:sym typeface="Montserrat"/>
              </a:rPr>
              <a:t>market conditions</a:t>
            </a:r>
            <a:r>
              <a:rPr lang="en" sz="1400">
                <a:solidFill>
                  <a:schemeClr val="dk1"/>
                </a:solidFill>
                <a:latin typeface="Montserrat"/>
                <a:ea typeface="Montserrat"/>
                <a:cs typeface="Montserrat"/>
                <a:sym typeface="Montserrat"/>
              </a:rPr>
              <a:t> rather than the property itself.</a:t>
            </a:r>
            <a:endParaRPr sz="14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4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400">
                <a:solidFill>
                  <a:schemeClr val="dk1"/>
                </a:solidFill>
                <a:latin typeface="Montserrat"/>
                <a:ea typeface="Montserrat"/>
                <a:cs typeface="Montserrat"/>
                <a:sym typeface="Montserrat"/>
              </a:rPr>
              <a:t>The </a:t>
            </a:r>
            <a:r>
              <a:rPr lang="en" sz="1400" b="1">
                <a:solidFill>
                  <a:schemeClr val="dk1"/>
                </a:solidFill>
                <a:latin typeface="Montserrat"/>
                <a:ea typeface="Montserrat"/>
                <a:cs typeface="Montserrat"/>
                <a:sym typeface="Montserrat"/>
              </a:rPr>
              <a:t>reno flip</a:t>
            </a:r>
            <a:r>
              <a:rPr lang="en" sz="1400">
                <a:solidFill>
                  <a:schemeClr val="dk1"/>
                </a:solidFill>
                <a:latin typeface="Montserrat"/>
                <a:ea typeface="Montserrat"/>
                <a:cs typeface="Montserrat"/>
                <a:sym typeface="Montserrat"/>
              </a:rPr>
              <a:t>, in which a property flipper</a:t>
            </a:r>
            <a:r>
              <a:rPr lang="en" sz="1400" b="1">
                <a:solidFill>
                  <a:schemeClr val="dk1"/>
                </a:solidFill>
                <a:latin typeface="Montserrat"/>
                <a:ea typeface="Montserrat"/>
                <a:cs typeface="Montserrat"/>
                <a:sym typeface="Montserrat"/>
              </a:rPr>
              <a:t> improves undervalued properties</a:t>
            </a:r>
            <a:r>
              <a:rPr lang="en" sz="1400">
                <a:solidFill>
                  <a:schemeClr val="dk1"/>
                </a:solidFill>
                <a:latin typeface="Montserrat"/>
                <a:ea typeface="Montserrat"/>
                <a:cs typeface="Montserrat"/>
                <a:sym typeface="Montserrat"/>
              </a:rPr>
              <a:t> with renovations and/or cosmetic changes, is deemed less risky. </a:t>
            </a:r>
            <a:endParaRPr sz="1800">
              <a:solidFill>
                <a:schemeClr val="dk1"/>
              </a:solidFill>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7554a049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57d94a854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057d94a85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0328fa9dc6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0328fa9dc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Non-obligatory consultation.</a:t>
            </a:r>
            <a:endParaRPr/>
          </a:p>
          <a:p>
            <a:pPr marL="0" lvl="0" indent="0" algn="l" rtl="0">
              <a:spcBef>
                <a:spcPts val="0"/>
              </a:spcBef>
              <a:spcAft>
                <a:spcPts val="0"/>
              </a:spcAft>
              <a:buNone/>
            </a:pPr>
            <a:r>
              <a:rPr lang="en"/>
              <a:t>Speak to us and find out how you can flip properties for a gain.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328fa9dc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0328fa9dc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Emphasize on ‘common sense’ - how many of us have the domain knowledge in real estate, how many of us have the time to analyse trends, how many of us have the network to find out enough information to take the next step. </a:t>
            </a:r>
            <a:endParaRPr/>
          </a:p>
          <a:p>
            <a:pPr marL="0" lvl="0" indent="0" algn="l" rtl="0">
              <a:spcBef>
                <a:spcPts val="0"/>
              </a:spcBef>
              <a:spcAft>
                <a:spcPts val="0"/>
              </a:spcAft>
              <a:buNone/>
            </a:pPr>
            <a:r>
              <a:rPr lang="en"/>
              <a:t>Come speak to us.</a:t>
            </a: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06a845b279_2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06a845b279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cc7554a049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68976919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68976919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f7a3c50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6a845b279_2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6a845b279_2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cf7a3c50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6a845b279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06a845b27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 name="Google Shape;14;p2"/>
          <p:cNvCxnSpPr/>
          <p:nvPr/>
        </p:nvCxnSpPr>
        <p:spPr>
          <a:xfrm>
            <a:off x="-72550" y="48012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 name="Google Shape;15;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713225" y="1497763"/>
            <a:ext cx="7717500" cy="164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 name="Google Shape;76;p11"/>
          <p:cNvSpPr txBox="1">
            <a:spLocks noGrp="1"/>
          </p:cNvSpPr>
          <p:nvPr>
            <p:ph type="subTitle" idx="1"/>
          </p:nvPr>
        </p:nvSpPr>
        <p:spPr>
          <a:xfrm>
            <a:off x="1514325" y="327878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77" name="Google Shape;77;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8" name="Google Shape;78;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9" name="Google Shape;79;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80" name="Google Shape;80;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81" name="Google Shape;8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6" name="Google Shape;86;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7" name="Google Shape;87;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8" name="Google Shape;88;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9" name="Google Shape;89;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91" name="Google Shape;91;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2" name="Google Shape;92;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93" name="Google Shape;93;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4" name="Google Shape;94;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95" name="Google Shape;95;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96" name="Google Shape;96;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97" name="Google Shape;97;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98" name="Google Shape;98;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9" name="Google Shape;99;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00" name="Google Shape;100;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2410500" y="2932775"/>
            <a:ext cx="43230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03" name="Google Shape;103;p1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04" name="Google Shape;104;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5" name="Google Shape;105;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06" name="Google Shape;10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994850" y="1697488"/>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09" name="Google Shape;109;p15"/>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10" name="Google Shape;110;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12" name="Google Shape;11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15" name="Google Shape;115;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6" name="Google Shape;116;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6"/>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18" name="Google Shape;11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1" name="Google Shape;121;p17"/>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22" name="Google Shape;122;p17"/>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23" name="Google Shape;123;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4" name="Google Shape;124;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5" name="Google Shape;125;p1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26" name="Google Shape;12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1043725" y="1185550"/>
            <a:ext cx="3123000" cy="2019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1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130" name="Google Shape;130;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1" name="Google Shape;131;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2" name="Google Shape;132;p1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33" name="Google Shape;13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34"/>
        <p:cNvGrpSpPr/>
        <p:nvPr/>
      </p:nvGrpSpPr>
      <p:grpSpPr>
        <a:xfrm>
          <a:off x="0" y="0"/>
          <a:ext cx="0" cy="0"/>
          <a:chOff x="0" y="0"/>
          <a:chExt cx="0" cy="0"/>
        </a:xfrm>
      </p:grpSpPr>
      <p:sp>
        <p:nvSpPr>
          <p:cNvPr id="135" name="Google Shape;135;p19"/>
          <p:cNvSpPr txBox="1">
            <a:spLocks noGrp="1"/>
          </p:cNvSpPr>
          <p:nvPr>
            <p:ph type="subTitle" idx="1"/>
          </p:nvPr>
        </p:nvSpPr>
        <p:spPr>
          <a:xfrm>
            <a:off x="3509000"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36" name="Google Shape;136;p19"/>
          <p:cNvSpPr txBox="1">
            <a:spLocks noGrp="1"/>
          </p:cNvSpPr>
          <p:nvPr>
            <p:ph type="subTitle" idx="2"/>
          </p:nvPr>
        </p:nvSpPr>
        <p:spPr>
          <a:xfrm>
            <a:off x="350902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 name="Google Shape;137;p19"/>
          <p:cNvSpPr txBox="1">
            <a:spLocks noGrp="1"/>
          </p:cNvSpPr>
          <p:nvPr>
            <p:ph type="subTitle" idx="3"/>
          </p:nvPr>
        </p:nvSpPr>
        <p:spPr>
          <a:xfrm>
            <a:off x="953025"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38" name="Google Shape;138;p19"/>
          <p:cNvSpPr txBox="1">
            <a:spLocks noGrp="1"/>
          </p:cNvSpPr>
          <p:nvPr>
            <p:ph type="subTitle" idx="4"/>
          </p:nvPr>
        </p:nvSpPr>
        <p:spPr>
          <a:xfrm>
            <a:off x="95312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9" name="Google Shape;139;p19"/>
          <p:cNvSpPr txBox="1">
            <a:spLocks noGrp="1"/>
          </p:cNvSpPr>
          <p:nvPr>
            <p:ph type="subTitle" idx="5"/>
          </p:nvPr>
        </p:nvSpPr>
        <p:spPr>
          <a:xfrm>
            <a:off x="6064875"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40" name="Google Shape;140;p19"/>
          <p:cNvSpPr txBox="1">
            <a:spLocks noGrp="1"/>
          </p:cNvSpPr>
          <p:nvPr>
            <p:ph type="subTitle" idx="6"/>
          </p:nvPr>
        </p:nvSpPr>
        <p:spPr>
          <a:xfrm>
            <a:off x="606487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1" name="Google Shape;141;p1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42" name="Google Shape;142;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3" name="Google Shape;143;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44" name="Google Shape;144;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4_2_1">
    <p:spTree>
      <p:nvGrpSpPr>
        <p:cNvPr id="1" name="Shape 145"/>
        <p:cNvGrpSpPr/>
        <p:nvPr/>
      </p:nvGrpSpPr>
      <p:grpSpPr>
        <a:xfrm>
          <a:off x="0" y="0"/>
          <a:ext cx="0" cy="0"/>
          <a:chOff x="0" y="0"/>
          <a:chExt cx="0" cy="0"/>
        </a:xfrm>
      </p:grpSpPr>
      <p:sp>
        <p:nvSpPr>
          <p:cNvPr id="146" name="Google Shape;146;p20"/>
          <p:cNvSpPr txBox="1">
            <a:spLocks noGrp="1"/>
          </p:cNvSpPr>
          <p:nvPr>
            <p:ph type="subTitle" idx="1"/>
          </p:nvPr>
        </p:nvSpPr>
        <p:spPr>
          <a:xfrm>
            <a:off x="3718325" y="3391775"/>
            <a:ext cx="1642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47" name="Google Shape;147;p20"/>
          <p:cNvSpPr txBox="1">
            <a:spLocks noGrp="1"/>
          </p:cNvSpPr>
          <p:nvPr>
            <p:ph type="subTitle" idx="2"/>
          </p:nvPr>
        </p:nvSpPr>
        <p:spPr>
          <a:xfrm>
            <a:off x="3617675" y="3731775"/>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rgbClr val="020202"/>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148" name="Google Shape;148;p20"/>
          <p:cNvSpPr txBox="1">
            <a:spLocks noGrp="1"/>
          </p:cNvSpPr>
          <p:nvPr>
            <p:ph type="subTitle" idx="3"/>
          </p:nvPr>
        </p:nvSpPr>
        <p:spPr>
          <a:xfrm>
            <a:off x="1328025" y="3391775"/>
            <a:ext cx="1642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49" name="Google Shape;149;p20"/>
          <p:cNvSpPr txBox="1">
            <a:spLocks noGrp="1"/>
          </p:cNvSpPr>
          <p:nvPr>
            <p:ph type="subTitle" idx="4"/>
          </p:nvPr>
        </p:nvSpPr>
        <p:spPr>
          <a:xfrm>
            <a:off x="1227426" y="3731775"/>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rgbClr val="020202"/>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150" name="Google Shape;150;p20"/>
          <p:cNvSpPr txBox="1">
            <a:spLocks noGrp="1"/>
          </p:cNvSpPr>
          <p:nvPr>
            <p:ph type="subTitle" idx="5"/>
          </p:nvPr>
        </p:nvSpPr>
        <p:spPr>
          <a:xfrm>
            <a:off x="6108550" y="3391775"/>
            <a:ext cx="1643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51" name="Google Shape;151;p20"/>
          <p:cNvSpPr txBox="1">
            <a:spLocks noGrp="1"/>
          </p:cNvSpPr>
          <p:nvPr>
            <p:ph type="subTitle" idx="6"/>
          </p:nvPr>
        </p:nvSpPr>
        <p:spPr>
          <a:xfrm>
            <a:off x="6008050" y="3731775"/>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rgbClr val="020202"/>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152" name="Google Shape;152;p20"/>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53" name="Google Shape;153;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4" name="Google Shape;154;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55" name="Google Shape;15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2714550" y="2543963"/>
            <a:ext cx="3714900" cy="64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3746550" y="1478925"/>
            <a:ext cx="16509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9" name="Google Shape;19;p3"/>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0" name="Google Shape;20;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 name="Google Shape;22;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 name="Google Shape;23;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4" name="Google Shape;24;p3"/>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156"/>
        <p:cNvGrpSpPr/>
        <p:nvPr/>
      </p:nvGrpSpPr>
      <p:grpSpPr>
        <a:xfrm>
          <a:off x="0" y="0"/>
          <a:ext cx="0" cy="0"/>
          <a:chOff x="0" y="0"/>
          <a:chExt cx="0" cy="0"/>
        </a:xfrm>
      </p:grpSpPr>
      <p:sp>
        <p:nvSpPr>
          <p:cNvPr id="157" name="Google Shape;157;p21"/>
          <p:cNvSpPr txBox="1">
            <a:spLocks noGrp="1"/>
          </p:cNvSpPr>
          <p:nvPr>
            <p:ph type="subTitle" idx="1"/>
          </p:nvPr>
        </p:nvSpPr>
        <p:spPr>
          <a:xfrm>
            <a:off x="3414050" y="181198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58" name="Google Shape;158;p21"/>
          <p:cNvSpPr txBox="1">
            <a:spLocks noGrp="1"/>
          </p:cNvSpPr>
          <p:nvPr>
            <p:ph type="subTitle" idx="2"/>
          </p:nvPr>
        </p:nvSpPr>
        <p:spPr>
          <a:xfrm>
            <a:off x="3564200" y="2152000"/>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9" name="Google Shape;159;p21"/>
          <p:cNvSpPr txBox="1">
            <a:spLocks noGrp="1"/>
          </p:cNvSpPr>
          <p:nvPr>
            <p:ph type="subTitle" idx="3"/>
          </p:nvPr>
        </p:nvSpPr>
        <p:spPr>
          <a:xfrm>
            <a:off x="705725" y="181198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0" name="Google Shape;160;p21"/>
          <p:cNvSpPr txBox="1">
            <a:spLocks noGrp="1"/>
          </p:cNvSpPr>
          <p:nvPr>
            <p:ph type="subTitle" idx="4"/>
          </p:nvPr>
        </p:nvSpPr>
        <p:spPr>
          <a:xfrm>
            <a:off x="855875" y="2152000"/>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1" name="Google Shape;161;p21"/>
          <p:cNvSpPr txBox="1">
            <a:spLocks noGrp="1"/>
          </p:cNvSpPr>
          <p:nvPr>
            <p:ph type="subTitle" idx="5"/>
          </p:nvPr>
        </p:nvSpPr>
        <p:spPr>
          <a:xfrm>
            <a:off x="6122325" y="181198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2" name="Google Shape;162;p21"/>
          <p:cNvSpPr txBox="1">
            <a:spLocks noGrp="1"/>
          </p:cNvSpPr>
          <p:nvPr>
            <p:ph type="subTitle" idx="6"/>
          </p:nvPr>
        </p:nvSpPr>
        <p:spPr>
          <a:xfrm>
            <a:off x="6272475" y="2152000"/>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3" name="Google Shape;163;p21"/>
          <p:cNvSpPr txBox="1">
            <a:spLocks noGrp="1"/>
          </p:cNvSpPr>
          <p:nvPr>
            <p:ph type="subTitle" idx="7"/>
          </p:nvPr>
        </p:nvSpPr>
        <p:spPr>
          <a:xfrm>
            <a:off x="3414050" y="3543463"/>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4" name="Google Shape;164;p21"/>
          <p:cNvSpPr txBox="1">
            <a:spLocks noGrp="1"/>
          </p:cNvSpPr>
          <p:nvPr>
            <p:ph type="subTitle" idx="8"/>
          </p:nvPr>
        </p:nvSpPr>
        <p:spPr>
          <a:xfrm>
            <a:off x="3564200" y="3883475"/>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5" name="Google Shape;165;p21"/>
          <p:cNvSpPr txBox="1">
            <a:spLocks noGrp="1"/>
          </p:cNvSpPr>
          <p:nvPr>
            <p:ph type="subTitle" idx="9"/>
          </p:nvPr>
        </p:nvSpPr>
        <p:spPr>
          <a:xfrm>
            <a:off x="705725" y="3543463"/>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6" name="Google Shape;166;p21"/>
          <p:cNvSpPr txBox="1">
            <a:spLocks noGrp="1"/>
          </p:cNvSpPr>
          <p:nvPr>
            <p:ph type="subTitle" idx="13"/>
          </p:nvPr>
        </p:nvSpPr>
        <p:spPr>
          <a:xfrm>
            <a:off x="855875" y="3883475"/>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 name="Google Shape;167;p21"/>
          <p:cNvSpPr txBox="1">
            <a:spLocks noGrp="1"/>
          </p:cNvSpPr>
          <p:nvPr>
            <p:ph type="subTitle" idx="14"/>
          </p:nvPr>
        </p:nvSpPr>
        <p:spPr>
          <a:xfrm>
            <a:off x="6122325" y="3543463"/>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8" name="Google Shape;168;p21"/>
          <p:cNvSpPr txBox="1">
            <a:spLocks noGrp="1"/>
          </p:cNvSpPr>
          <p:nvPr>
            <p:ph type="subTitle" idx="15"/>
          </p:nvPr>
        </p:nvSpPr>
        <p:spPr>
          <a:xfrm>
            <a:off x="6272475" y="3883475"/>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9" name="Google Shape;169;p21"/>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70" name="Google Shape;170;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1" name="Google Shape;171;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72" name="Google Shape;17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4_1_1">
    <p:spTree>
      <p:nvGrpSpPr>
        <p:cNvPr id="1" name="Shape 173"/>
        <p:cNvGrpSpPr/>
        <p:nvPr/>
      </p:nvGrpSpPr>
      <p:grpSpPr>
        <a:xfrm>
          <a:off x="0" y="0"/>
          <a:ext cx="0" cy="0"/>
          <a:chOff x="0" y="0"/>
          <a:chExt cx="0" cy="0"/>
        </a:xfrm>
      </p:grpSpPr>
      <p:sp>
        <p:nvSpPr>
          <p:cNvPr id="174" name="Google Shape;174;p22"/>
          <p:cNvSpPr txBox="1">
            <a:spLocks noGrp="1"/>
          </p:cNvSpPr>
          <p:nvPr>
            <p:ph type="subTitle" idx="1"/>
          </p:nvPr>
        </p:nvSpPr>
        <p:spPr>
          <a:xfrm>
            <a:off x="4916850" y="1970400"/>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5" name="Google Shape;175;p22"/>
          <p:cNvSpPr txBox="1">
            <a:spLocks noGrp="1"/>
          </p:cNvSpPr>
          <p:nvPr>
            <p:ph type="subTitle" idx="2"/>
          </p:nvPr>
        </p:nvSpPr>
        <p:spPr>
          <a:xfrm>
            <a:off x="5058900" y="231041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6" name="Google Shape;176;p22"/>
          <p:cNvSpPr txBox="1">
            <a:spLocks noGrp="1"/>
          </p:cNvSpPr>
          <p:nvPr>
            <p:ph type="subTitle" idx="3"/>
          </p:nvPr>
        </p:nvSpPr>
        <p:spPr>
          <a:xfrm>
            <a:off x="1911150" y="1970400"/>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7" name="Google Shape;177;p22"/>
          <p:cNvSpPr txBox="1">
            <a:spLocks noGrp="1"/>
          </p:cNvSpPr>
          <p:nvPr>
            <p:ph type="subTitle" idx="4"/>
          </p:nvPr>
        </p:nvSpPr>
        <p:spPr>
          <a:xfrm>
            <a:off x="2053300" y="231041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8" name="Google Shape;178;p22"/>
          <p:cNvSpPr txBox="1">
            <a:spLocks noGrp="1"/>
          </p:cNvSpPr>
          <p:nvPr>
            <p:ph type="subTitle" idx="5"/>
          </p:nvPr>
        </p:nvSpPr>
        <p:spPr>
          <a:xfrm>
            <a:off x="4916850" y="362553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9" name="Google Shape;179;p22"/>
          <p:cNvSpPr txBox="1">
            <a:spLocks noGrp="1"/>
          </p:cNvSpPr>
          <p:nvPr>
            <p:ph type="subTitle" idx="6"/>
          </p:nvPr>
        </p:nvSpPr>
        <p:spPr>
          <a:xfrm>
            <a:off x="5058900" y="3965550"/>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0" name="Google Shape;180;p22"/>
          <p:cNvSpPr txBox="1">
            <a:spLocks noGrp="1"/>
          </p:cNvSpPr>
          <p:nvPr>
            <p:ph type="subTitle" idx="7"/>
          </p:nvPr>
        </p:nvSpPr>
        <p:spPr>
          <a:xfrm>
            <a:off x="1911150" y="362553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1" name="Google Shape;181;p22"/>
          <p:cNvSpPr txBox="1">
            <a:spLocks noGrp="1"/>
          </p:cNvSpPr>
          <p:nvPr>
            <p:ph type="subTitle" idx="8"/>
          </p:nvPr>
        </p:nvSpPr>
        <p:spPr>
          <a:xfrm>
            <a:off x="2053200" y="3965550"/>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2" name="Google Shape;182;p22"/>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83" name="Google Shape;183;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85" name="Google Shape;185;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4_2_2">
    <p:spTree>
      <p:nvGrpSpPr>
        <p:cNvPr id="1" name="Shape 186"/>
        <p:cNvGrpSpPr/>
        <p:nvPr/>
      </p:nvGrpSpPr>
      <p:grpSpPr>
        <a:xfrm>
          <a:off x="0" y="0"/>
          <a:ext cx="0" cy="0"/>
          <a:chOff x="0" y="0"/>
          <a:chExt cx="0" cy="0"/>
        </a:xfrm>
      </p:grpSpPr>
      <p:sp>
        <p:nvSpPr>
          <p:cNvPr id="187" name="Google Shape;187;p23"/>
          <p:cNvSpPr txBox="1">
            <a:spLocks noGrp="1"/>
          </p:cNvSpPr>
          <p:nvPr>
            <p:ph type="subTitle" idx="1"/>
          </p:nvPr>
        </p:nvSpPr>
        <p:spPr>
          <a:xfrm>
            <a:off x="3568125" y="2994600"/>
            <a:ext cx="2015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8" name="Google Shape;188;p23"/>
          <p:cNvSpPr txBox="1">
            <a:spLocks noGrp="1"/>
          </p:cNvSpPr>
          <p:nvPr>
            <p:ph type="subTitle" idx="2"/>
          </p:nvPr>
        </p:nvSpPr>
        <p:spPr>
          <a:xfrm>
            <a:off x="3568125" y="3334600"/>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9" name="Google Shape;189;p23"/>
          <p:cNvSpPr txBox="1">
            <a:spLocks noGrp="1"/>
          </p:cNvSpPr>
          <p:nvPr>
            <p:ph type="subTitle" idx="3"/>
          </p:nvPr>
        </p:nvSpPr>
        <p:spPr>
          <a:xfrm>
            <a:off x="1088350" y="2994600"/>
            <a:ext cx="2015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90" name="Google Shape;190;p23"/>
          <p:cNvSpPr txBox="1">
            <a:spLocks noGrp="1"/>
          </p:cNvSpPr>
          <p:nvPr>
            <p:ph type="subTitle" idx="4"/>
          </p:nvPr>
        </p:nvSpPr>
        <p:spPr>
          <a:xfrm>
            <a:off x="1088450" y="3334600"/>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1" name="Google Shape;191;p23"/>
          <p:cNvSpPr txBox="1">
            <a:spLocks noGrp="1"/>
          </p:cNvSpPr>
          <p:nvPr>
            <p:ph type="subTitle" idx="5"/>
          </p:nvPr>
        </p:nvSpPr>
        <p:spPr>
          <a:xfrm>
            <a:off x="6055450" y="2994600"/>
            <a:ext cx="2015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92" name="Google Shape;192;p23"/>
          <p:cNvSpPr txBox="1">
            <a:spLocks noGrp="1"/>
          </p:cNvSpPr>
          <p:nvPr>
            <p:ph type="subTitle" idx="6"/>
          </p:nvPr>
        </p:nvSpPr>
        <p:spPr>
          <a:xfrm>
            <a:off x="6055450" y="3334600"/>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3" name="Google Shape;193;p23"/>
          <p:cNvSpPr txBox="1">
            <a:spLocks noGrp="1"/>
          </p:cNvSpPr>
          <p:nvPr>
            <p:ph type="title"/>
          </p:nvPr>
        </p:nvSpPr>
        <p:spPr>
          <a:xfrm>
            <a:off x="713225" y="445025"/>
            <a:ext cx="476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94" name="Google Shape;194;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3"/>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7" name="Google Shape;197;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2">
  <p:cSld name="CUSTOM_5">
    <p:spTree>
      <p:nvGrpSpPr>
        <p:cNvPr id="1" name="Shape 198"/>
        <p:cNvGrpSpPr/>
        <p:nvPr/>
      </p:nvGrpSpPr>
      <p:grpSpPr>
        <a:xfrm>
          <a:off x="0" y="0"/>
          <a:ext cx="0" cy="0"/>
          <a:chOff x="0" y="0"/>
          <a:chExt cx="0" cy="0"/>
        </a:xfrm>
      </p:grpSpPr>
      <p:sp>
        <p:nvSpPr>
          <p:cNvPr id="199" name="Google Shape;199;p24"/>
          <p:cNvSpPr txBox="1">
            <a:spLocks noGrp="1"/>
          </p:cNvSpPr>
          <p:nvPr>
            <p:ph type="subTitle" idx="1"/>
          </p:nvPr>
        </p:nvSpPr>
        <p:spPr>
          <a:xfrm>
            <a:off x="4750187" y="1722900"/>
            <a:ext cx="20148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0" name="Google Shape;200;p24"/>
          <p:cNvSpPr txBox="1">
            <a:spLocks noGrp="1"/>
          </p:cNvSpPr>
          <p:nvPr>
            <p:ph type="subTitle" idx="2"/>
          </p:nvPr>
        </p:nvSpPr>
        <p:spPr>
          <a:xfrm>
            <a:off x="4750184" y="206290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1" name="Google Shape;201;p24"/>
          <p:cNvSpPr txBox="1">
            <a:spLocks noGrp="1"/>
          </p:cNvSpPr>
          <p:nvPr>
            <p:ph type="subTitle" idx="3"/>
          </p:nvPr>
        </p:nvSpPr>
        <p:spPr>
          <a:xfrm>
            <a:off x="2306462" y="1722900"/>
            <a:ext cx="20148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2" name="Google Shape;202;p24"/>
          <p:cNvSpPr txBox="1">
            <a:spLocks noGrp="1"/>
          </p:cNvSpPr>
          <p:nvPr>
            <p:ph type="subTitle" idx="4"/>
          </p:nvPr>
        </p:nvSpPr>
        <p:spPr>
          <a:xfrm>
            <a:off x="2306462" y="2062900"/>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3" name="Google Shape;203;p24"/>
          <p:cNvSpPr txBox="1">
            <a:spLocks noGrp="1"/>
          </p:cNvSpPr>
          <p:nvPr>
            <p:ph type="subTitle" idx="5"/>
          </p:nvPr>
        </p:nvSpPr>
        <p:spPr>
          <a:xfrm>
            <a:off x="4750187" y="3158925"/>
            <a:ext cx="20148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4" name="Google Shape;204;p24"/>
          <p:cNvSpPr txBox="1">
            <a:spLocks noGrp="1"/>
          </p:cNvSpPr>
          <p:nvPr>
            <p:ph type="subTitle" idx="6"/>
          </p:nvPr>
        </p:nvSpPr>
        <p:spPr>
          <a:xfrm>
            <a:off x="4750184" y="3498925"/>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5" name="Google Shape;205;p24"/>
          <p:cNvSpPr txBox="1">
            <a:spLocks noGrp="1"/>
          </p:cNvSpPr>
          <p:nvPr>
            <p:ph type="subTitle" idx="7"/>
          </p:nvPr>
        </p:nvSpPr>
        <p:spPr>
          <a:xfrm>
            <a:off x="2306462" y="3158925"/>
            <a:ext cx="20148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6" name="Google Shape;206;p24"/>
          <p:cNvSpPr txBox="1">
            <a:spLocks noGrp="1"/>
          </p:cNvSpPr>
          <p:nvPr>
            <p:ph type="subTitle" idx="8"/>
          </p:nvPr>
        </p:nvSpPr>
        <p:spPr>
          <a:xfrm>
            <a:off x="2306462" y="3498925"/>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7" name="Google Shape;207;p24"/>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08" name="Google Shape;208;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9" name="Google Shape;209;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10" name="Google Shape;21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11"/>
        <p:cNvGrpSpPr/>
        <p:nvPr/>
      </p:nvGrpSpPr>
      <p:grpSpPr>
        <a:xfrm>
          <a:off x="0" y="0"/>
          <a:ext cx="0" cy="0"/>
          <a:chOff x="0" y="0"/>
          <a:chExt cx="0" cy="0"/>
        </a:xfrm>
      </p:grpSpPr>
      <p:sp>
        <p:nvSpPr>
          <p:cNvPr id="212" name="Google Shape;212;p25"/>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13" name="Google Shape;213;p25"/>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4" name="Google Shape;214;p25"/>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15" name="Google Shape;215;p25"/>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6" name="Google Shape;216;p25"/>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17" name="Google Shape;217;p25"/>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18" name="Google Shape;21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20" name="Google Shape;220;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7_1">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803750" y="2025800"/>
            <a:ext cx="4087500" cy="673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2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24" name="Google Shape;22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5" name="Google Shape;22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26" name="Google Shape;226;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7_2">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4490150" y="2047725"/>
            <a:ext cx="3364200" cy="62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229" name="Google Shape;229;p2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230" name="Google Shape;230;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1" name="Google Shape;231;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32" name="Google Shape;232;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1">
  <p:cSld name="CUSTOM_8">
    <p:spTree>
      <p:nvGrpSpPr>
        <p:cNvPr id="1" name="Shape 233"/>
        <p:cNvGrpSpPr/>
        <p:nvPr/>
      </p:nvGrpSpPr>
      <p:grpSpPr>
        <a:xfrm>
          <a:off x="0" y="0"/>
          <a:ext cx="0" cy="0"/>
          <a:chOff x="0" y="0"/>
          <a:chExt cx="0" cy="0"/>
        </a:xfrm>
      </p:grpSpPr>
      <p:sp>
        <p:nvSpPr>
          <p:cNvPr id="234" name="Google Shape;234;p28"/>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235" name="Google Shape;235;p28"/>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6" name="Google Shape;236;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7" name="Google Shape;237;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8" name="Google Shape;238;p28"/>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39" name="Google Shape;23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240"/>
        <p:cNvGrpSpPr/>
        <p:nvPr/>
      </p:nvGrpSpPr>
      <p:grpSpPr>
        <a:xfrm>
          <a:off x="0" y="0"/>
          <a:ext cx="0" cy="0"/>
          <a:chOff x="0" y="0"/>
          <a:chExt cx="0" cy="0"/>
        </a:xfrm>
      </p:grpSpPr>
      <p:sp>
        <p:nvSpPr>
          <p:cNvPr id="241" name="Google Shape;241;p29"/>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29"/>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3" name="Google Shape;243;p29"/>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29"/>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5" name="Google Shape;245;p29"/>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46" name="Google Shape;246;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7" name="Google Shape;247;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48" name="Google Shape;248;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251" name="Google Shape;251;p3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3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lang="en" sz="10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2"/>
                </a:solidFill>
                <a:latin typeface="Montserrat"/>
                <a:ea typeface="Montserrat"/>
                <a:cs typeface="Montserrat"/>
                <a:sym typeface="Montserrat"/>
              </a:rPr>
              <a:t>, including icons by </a:t>
            </a:r>
            <a:r>
              <a:rPr lang="en" sz="10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2"/>
                </a:solidFill>
                <a:latin typeface="Montserrat"/>
                <a:ea typeface="Montserrat"/>
                <a:cs typeface="Montserrat"/>
                <a:sym typeface="Montserrat"/>
              </a:rPr>
              <a:t>,and infographics &amp; images by </a:t>
            </a:r>
            <a:r>
              <a:rPr lang="en" sz="10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a:solidFill>
                <a:schemeClr val="dk2"/>
              </a:solidFill>
              <a:latin typeface="Montserrat"/>
              <a:ea typeface="Montserrat"/>
              <a:cs typeface="Montserrat"/>
              <a:sym typeface="Montserrat"/>
            </a:endParaRPr>
          </a:p>
        </p:txBody>
      </p:sp>
      <p:cxnSp>
        <p:nvCxnSpPr>
          <p:cNvPr id="253" name="Google Shape;25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4" name="Google Shape;254;p3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5" name="Google Shape;255;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6" name="Google Shape;256;p3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57" name="Google Shape;257;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8" name="Google Shape;28;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 name="Google Shape;29;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 name="Google Shape;30;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1" name="Google Shape;31;p4"/>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58"/>
        <p:cNvGrpSpPr/>
        <p:nvPr/>
      </p:nvGrpSpPr>
      <p:grpSpPr>
        <a:xfrm>
          <a:off x="0" y="0"/>
          <a:ext cx="0" cy="0"/>
          <a:chOff x="0" y="0"/>
          <a:chExt cx="0" cy="0"/>
        </a:xfrm>
      </p:grpSpPr>
      <p:cxnSp>
        <p:nvCxnSpPr>
          <p:cNvPr id="259" name="Google Shape;25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0" name="Google Shape;260;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61" name="Google Shape;26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62"/>
        <p:cNvGrpSpPr/>
        <p:nvPr/>
      </p:nvGrpSpPr>
      <p:grpSpPr>
        <a:xfrm>
          <a:off x="0" y="0"/>
          <a:ext cx="0" cy="0"/>
          <a:chOff x="0" y="0"/>
          <a:chExt cx="0" cy="0"/>
        </a:xfrm>
      </p:grpSpPr>
      <p:cxnSp>
        <p:nvCxnSpPr>
          <p:cNvPr id="263" name="Google Shape;263;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4" name="Google Shape;26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5" name="Google Shape;265;p3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66" name="Google Shape;266;p3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67" name="Google Shape;267;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68"/>
        <p:cNvGrpSpPr/>
        <p:nvPr/>
      </p:nvGrpSpPr>
      <p:grpSpPr>
        <a:xfrm>
          <a:off x="0" y="0"/>
          <a:ext cx="0" cy="0"/>
          <a:chOff x="0" y="0"/>
          <a:chExt cx="0" cy="0"/>
        </a:xfrm>
      </p:grpSpPr>
      <p:cxnSp>
        <p:nvCxnSpPr>
          <p:cNvPr id="269" name="Google Shape;269;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0" name="Google Shape;27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1" name="Google Shape;271;p3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72" name="Google Shape;272;p33"/>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 name="Google Shape;34;p5"/>
          <p:cNvSpPr txBox="1">
            <a:spLocks noGrp="1"/>
          </p:cNvSpPr>
          <p:nvPr>
            <p:ph type="subTitle" idx="1"/>
          </p:nvPr>
        </p:nvSpPr>
        <p:spPr>
          <a:xfrm>
            <a:off x="5038975" y="26490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5" name="Google Shape;35;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 name="Google Shape;36;p5"/>
          <p:cNvSpPr txBox="1">
            <a:spLocks noGrp="1"/>
          </p:cNvSpPr>
          <p:nvPr>
            <p:ph type="subTitle" idx="3"/>
          </p:nvPr>
        </p:nvSpPr>
        <p:spPr>
          <a:xfrm>
            <a:off x="1693175" y="26490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7" name="Google Shape;37;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 name="Google Shape;38;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 name="Google Shape;39;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 name="Google Shape;40;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 name="Google Shape;41;p5"/>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4" name="Google Shape;44;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 name="Google Shape;45;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46" name="Google Shape;46;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subTitle" idx="1"/>
          </p:nvPr>
        </p:nvSpPr>
        <p:spPr>
          <a:xfrm>
            <a:off x="2360375" y="1433050"/>
            <a:ext cx="1725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9" name="Google Shape;49;p7"/>
          <p:cNvSpPr txBox="1">
            <a:spLocks noGrp="1"/>
          </p:cNvSpPr>
          <p:nvPr>
            <p:ph type="subTitle" idx="2"/>
          </p:nvPr>
        </p:nvSpPr>
        <p:spPr>
          <a:xfrm>
            <a:off x="2247500" y="1790050"/>
            <a:ext cx="5160300" cy="24021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0" name="Google Shape;50;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1" name="Google Shape;51;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53" name="Google Shape;5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122500" y="1225400"/>
            <a:ext cx="6899100" cy="26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6" name="Google Shape;56;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7" name="Google Shape;57;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9" name="Google Shape;59;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60" name="Google Shape;6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63" name="Google Shape;63;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64" name="Google Shape;64;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5" name="Google Shape;65;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6" name="Google Shape;66;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67" name="Google Shape;6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body" idx="1"/>
          </p:nvPr>
        </p:nvSpPr>
        <p:spPr>
          <a:xfrm>
            <a:off x="713225" y="539500"/>
            <a:ext cx="3557100" cy="977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70" name="Google Shape;70;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1" name="Google Shape;71;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2" name="Google Shape;72;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73" name="Google Shape;7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Vidaloka"/>
                <a:ea typeface="Vidaloka"/>
                <a:cs typeface="Vidaloka"/>
                <a:sym typeface="Vidaloka"/>
              </a:defRPr>
            </a:lvl1pPr>
            <a:lvl2pPr lvl="1">
              <a:buNone/>
              <a:defRPr>
                <a:latin typeface="Vidaloka"/>
                <a:ea typeface="Vidaloka"/>
                <a:cs typeface="Vidaloka"/>
                <a:sym typeface="Vidaloka"/>
              </a:defRPr>
            </a:lvl2pPr>
            <a:lvl3pPr lvl="2">
              <a:buNone/>
              <a:defRPr>
                <a:latin typeface="Vidaloka"/>
                <a:ea typeface="Vidaloka"/>
                <a:cs typeface="Vidaloka"/>
                <a:sym typeface="Vidaloka"/>
              </a:defRPr>
            </a:lvl3pPr>
            <a:lvl4pPr lvl="3">
              <a:buNone/>
              <a:defRPr>
                <a:latin typeface="Vidaloka"/>
                <a:ea typeface="Vidaloka"/>
                <a:cs typeface="Vidaloka"/>
                <a:sym typeface="Vidaloka"/>
              </a:defRPr>
            </a:lvl4pPr>
            <a:lvl5pPr lvl="4">
              <a:buNone/>
              <a:defRPr>
                <a:latin typeface="Vidaloka"/>
                <a:ea typeface="Vidaloka"/>
                <a:cs typeface="Vidaloka"/>
                <a:sym typeface="Vidaloka"/>
              </a:defRPr>
            </a:lvl5pPr>
            <a:lvl6pPr lvl="5">
              <a:buNone/>
              <a:defRPr>
                <a:latin typeface="Vidaloka"/>
                <a:ea typeface="Vidaloka"/>
                <a:cs typeface="Vidaloka"/>
                <a:sym typeface="Vidaloka"/>
              </a:defRPr>
            </a:lvl6pPr>
            <a:lvl7pPr lvl="6">
              <a:buNone/>
              <a:defRPr>
                <a:latin typeface="Vidaloka"/>
                <a:ea typeface="Vidaloka"/>
                <a:cs typeface="Vidaloka"/>
                <a:sym typeface="Vidaloka"/>
              </a:defRPr>
            </a:lvl7pPr>
            <a:lvl8pPr lvl="7">
              <a:buNone/>
              <a:defRPr>
                <a:latin typeface="Vidaloka"/>
                <a:ea typeface="Vidaloka"/>
                <a:cs typeface="Vidaloka"/>
                <a:sym typeface="Vidaloka"/>
              </a:defRPr>
            </a:lvl8pPr>
            <a:lvl9pPr lvl="8">
              <a:buNone/>
              <a:defRPr>
                <a:latin typeface="Vidaloka"/>
                <a:ea typeface="Vidaloka"/>
                <a:cs typeface="Vidaloka"/>
                <a:sym typeface="Vidalok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drive.google.com/file/d/1klcK1_A7gvJuokRqwx0VyIwdyXTjVvV2/view"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www.homeyou.com/ia/chimney-repair-ames-costs"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hyperlink" Target="https://www.propertyguru.com.sg/property-guides/property-flipping-singapore-boomer-millennial-28396"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hyperlink" Target="https://en.wikipedia.org/wiki/United_States_housing_bubb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sp>
        <p:nvSpPr>
          <p:cNvPr id="277" name="Google Shape;277;p34"/>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2 - Ames Housing Data</a:t>
            </a:r>
            <a:endParaRPr/>
          </a:p>
        </p:txBody>
      </p:sp>
      <p:sp>
        <p:nvSpPr>
          <p:cNvPr id="278" name="Google Shape;278;p34"/>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DSIF3 Group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types of property flipping</a:t>
            </a:r>
            <a:endParaRPr/>
          </a:p>
        </p:txBody>
      </p:sp>
      <p:sp>
        <p:nvSpPr>
          <p:cNvPr id="365" name="Google Shape;365;p43"/>
          <p:cNvSpPr txBox="1">
            <a:spLocks noGrp="1"/>
          </p:cNvSpPr>
          <p:nvPr>
            <p:ph type="subTitle" idx="1"/>
          </p:nvPr>
        </p:nvSpPr>
        <p:spPr>
          <a:xfrm>
            <a:off x="5267575" y="2866154"/>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Renovation </a:t>
            </a:r>
            <a:endParaRPr>
              <a:solidFill>
                <a:schemeClr val="dk1"/>
              </a:solidFill>
            </a:endParaRPr>
          </a:p>
          <a:p>
            <a:pPr marL="0" lvl="0" indent="0" algn="ctr" rtl="0">
              <a:spcBef>
                <a:spcPts val="0"/>
              </a:spcBef>
              <a:spcAft>
                <a:spcPts val="0"/>
              </a:spcAft>
              <a:buNone/>
            </a:pPr>
            <a:r>
              <a:rPr lang="en">
                <a:solidFill>
                  <a:schemeClr val="dk1"/>
                </a:solidFill>
              </a:rPr>
              <a:t>Flip</a:t>
            </a:r>
            <a:endParaRPr>
              <a:solidFill>
                <a:schemeClr val="dk1"/>
              </a:solidFill>
            </a:endParaRPr>
          </a:p>
        </p:txBody>
      </p:sp>
      <p:sp>
        <p:nvSpPr>
          <p:cNvPr id="366" name="Google Shape;366;p43"/>
          <p:cNvSpPr txBox="1">
            <a:spLocks noGrp="1"/>
          </p:cNvSpPr>
          <p:nvPr>
            <p:ph type="subTitle" idx="3"/>
          </p:nvPr>
        </p:nvSpPr>
        <p:spPr>
          <a:xfrm>
            <a:off x="1464575" y="2866154"/>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Hot Market Conditions</a:t>
            </a:r>
            <a:endParaRPr>
              <a:solidFill>
                <a:schemeClr val="dk1"/>
              </a:solidFill>
            </a:endParaRPr>
          </a:p>
        </p:txBody>
      </p:sp>
      <p:sp>
        <p:nvSpPr>
          <p:cNvPr id="367" name="Google Shape;367;p43"/>
          <p:cNvSpPr txBox="1">
            <a:spLocks noGrp="1"/>
          </p:cNvSpPr>
          <p:nvPr>
            <p:ph type="subTitle" idx="4"/>
          </p:nvPr>
        </p:nvSpPr>
        <p:spPr>
          <a:xfrm>
            <a:off x="884225" y="3418400"/>
            <a:ext cx="3646800" cy="902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AutoNum type="arabicPeriod"/>
            </a:pPr>
            <a:r>
              <a:rPr lang="en" sz="1500">
                <a:solidFill>
                  <a:schemeClr val="dk1"/>
                </a:solidFill>
              </a:rPr>
              <a:t>Rapidly appreciating market</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Little to no renovation</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Higher risk</a:t>
            </a:r>
            <a:endParaRPr sz="1500">
              <a:solidFill>
                <a:schemeClr val="dk1"/>
              </a:solidFill>
            </a:endParaRPr>
          </a:p>
        </p:txBody>
      </p:sp>
      <p:sp>
        <p:nvSpPr>
          <p:cNvPr id="368" name="Google Shape;368;p43"/>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369" name="Google Shape;369;p43"/>
          <p:cNvGrpSpPr/>
          <p:nvPr/>
        </p:nvGrpSpPr>
        <p:grpSpPr>
          <a:xfrm>
            <a:off x="5922793" y="1423655"/>
            <a:ext cx="1175658" cy="1112750"/>
            <a:chOff x="-31817400" y="3910025"/>
            <a:chExt cx="301675" cy="294075"/>
          </a:xfrm>
        </p:grpSpPr>
        <p:sp>
          <p:nvSpPr>
            <p:cNvPr id="370" name="Google Shape;370;p4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1" name="Google Shape;371;p4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2" name="Google Shape;372;p4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3" name="Google Shape;373;p43"/>
          <p:cNvSpPr txBox="1">
            <a:spLocks noGrp="1"/>
          </p:cNvSpPr>
          <p:nvPr>
            <p:ph type="subTitle" idx="4"/>
          </p:nvPr>
        </p:nvSpPr>
        <p:spPr>
          <a:xfrm>
            <a:off x="4748125" y="3418400"/>
            <a:ext cx="3525000" cy="902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AutoNum type="arabicPeriod"/>
            </a:pPr>
            <a:r>
              <a:rPr lang="en" sz="1500">
                <a:solidFill>
                  <a:schemeClr val="dk1"/>
                </a:solidFill>
              </a:rPr>
              <a:t>Buys undervalued property</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Improves with renovation</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Lower risk</a:t>
            </a:r>
            <a:endParaRPr sz="1500">
              <a:solidFill>
                <a:schemeClr val="dk1"/>
              </a:solidFill>
            </a:endParaRPr>
          </a:p>
        </p:txBody>
      </p:sp>
      <p:pic>
        <p:nvPicPr>
          <p:cNvPr id="374" name="Google Shape;374;p43"/>
          <p:cNvPicPr preferRelativeResize="0"/>
          <p:nvPr/>
        </p:nvPicPr>
        <p:blipFill>
          <a:blip r:embed="rId3">
            <a:alphaModFix/>
          </a:blip>
          <a:stretch>
            <a:fillRect/>
          </a:stretch>
        </p:blipFill>
        <p:spPr>
          <a:xfrm>
            <a:off x="2119800" y="1392200"/>
            <a:ext cx="1175650" cy="117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380" name="Google Shape;380;p4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To help novice property flippers manage risks, we will provide consultation upon application, based on </a:t>
            </a:r>
            <a:r>
              <a:rPr lang="en" sz="1600" b="1">
                <a:solidFill>
                  <a:schemeClr val="dk1"/>
                </a:solidFill>
              </a:rPr>
              <a:t>our home valuation </a:t>
            </a:r>
            <a:r>
              <a:rPr lang="en" sz="1600">
                <a:solidFill>
                  <a:schemeClr val="dk1"/>
                </a:solidFill>
              </a:rPr>
              <a:t>that predicts the sale prices of homes in Ames, Iowa. We have modeled </a:t>
            </a:r>
            <a:r>
              <a:rPr lang="en" sz="1600" b="1">
                <a:solidFill>
                  <a:schemeClr val="dk1"/>
                </a:solidFill>
              </a:rPr>
              <a:t>Linear Regression, Ridge, Lasso and Elastic Net models</a:t>
            </a:r>
            <a:r>
              <a:rPr lang="en" sz="1600">
                <a:solidFill>
                  <a:schemeClr val="dk1"/>
                </a:solidFill>
              </a:rPr>
              <a:t>. The </a:t>
            </a:r>
            <a:r>
              <a:rPr lang="en" sz="1600" b="1">
                <a:solidFill>
                  <a:schemeClr val="dk1"/>
                </a:solidFill>
              </a:rPr>
              <a:t>sale price prediction software</a:t>
            </a:r>
            <a:r>
              <a:rPr lang="en" sz="1600">
                <a:solidFill>
                  <a:schemeClr val="dk1"/>
                </a:solidFill>
              </a:rPr>
              <a:t> is also helpful for property buyers or sellers.</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 sz="1600">
                <a:solidFill>
                  <a:schemeClr val="dk1"/>
                </a:solidFill>
              </a:rPr>
              <a:t>To </a:t>
            </a:r>
            <a:r>
              <a:rPr lang="en" sz="1600" b="1">
                <a:solidFill>
                  <a:schemeClr val="dk1"/>
                </a:solidFill>
              </a:rPr>
              <a:t>better manage risks </a:t>
            </a:r>
            <a:r>
              <a:rPr lang="en" sz="1600">
                <a:solidFill>
                  <a:schemeClr val="dk1"/>
                </a:solidFill>
              </a:rPr>
              <a:t>for new property flippers, we recommend the Reno Flip. </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Thus, our recommendations will </a:t>
            </a:r>
            <a:r>
              <a:rPr lang="en" sz="1600" b="1">
                <a:solidFill>
                  <a:schemeClr val="dk1"/>
                </a:solidFill>
              </a:rPr>
              <a:t>focus on property features </a:t>
            </a:r>
            <a:r>
              <a:rPr lang="en" sz="1600">
                <a:solidFill>
                  <a:schemeClr val="dk1"/>
                </a:solidFill>
              </a:rPr>
              <a:t>that are more likely to </a:t>
            </a:r>
            <a:r>
              <a:rPr lang="en" sz="1600" b="1">
                <a:solidFill>
                  <a:schemeClr val="dk1"/>
                </a:solidFill>
              </a:rPr>
              <a:t>increase property value </a:t>
            </a:r>
            <a:r>
              <a:rPr lang="en" sz="1600">
                <a:solidFill>
                  <a:schemeClr val="dk1"/>
                </a:solidFill>
              </a:rPr>
              <a:t>when renovated, and which features to de-prioritise.</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a:p>
        </p:txBody>
      </p:sp>
      <p:sp>
        <p:nvSpPr>
          <p:cNvPr id="381" name="Google Shape;381;p44"/>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82" name="Google Shape;382;p44"/>
          <p:cNvSpPr txBox="1"/>
          <p:nvPr/>
        </p:nvSpPr>
        <p:spPr>
          <a:xfrm>
            <a:off x="4379375" y="963700"/>
            <a:ext cx="39999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200"/>
              </a:spcAft>
              <a:buNone/>
            </a:pPr>
            <a:endParaRPr sz="1200">
              <a:solidFill>
                <a:srgbClr val="24292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5"/>
          <p:cNvSpPr txBox="1">
            <a:spLocks noGrp="1"/>
          </p:cNvSpPr>
          <p:nvPr>
            <p:ph type="title"/>
          </p:nvPr>
        </p:nvSpPr>
        <p:spPr>
          <a:xfrm>
            <a:off x="2410500" y="2932775"/>
            <a:ext cx="4323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Michael Ferrara</a:t>
            </a:r>
            <a:endParaRPr/>
          </a:p>
        </p:txBody>
      </p:sp>
      <p:sp>
        <p:nvSpPr>
          <p:cNvPr id="388" name="Google Shape;388;p4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“Success in real estate starts when you believe you are worthy of it.”</a:t>
            </a:r>
            <a:endParaRPr/>
          </a:p>
          <a:p>
            <a:pPr marL="0" lvl="0" indent="0" algn="ctr" rtl="0">
              <a:spcBef>
                <a:spcPts val="1200"/>
              </a:spcBef>
              <a:spcAft>
                <a:spcPts val="1200"/>
              </a:spcAft>
              <a:buNone/>
            </a:pPr>
            <a:endParaRPr/>
          </a:p>
        </p:txBody>
      </p:sp>
      <p:sp>
        <p:nvSpPr>
          <p:cNvPr id="389" name="Google Shape;38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95" name="Google Shape;395;p46"/>
          <p:cNvPicPr preferRelativeResize="0"/>
          <p:nvPr/>
        </p:nvPicPr>
        <p:blipFill rotWithShape="1">
          <a:blip r:embed="rId3">
            <a:alphaModFix/>
          </a:blip>
          <a:srcRect/>
          <a:stretch/>
        </p:blipFill>
        <p:spPr>
          <a:xfrm>
            <a:off x="2690699" y="225662"/>
            <a:ext cx="6201002" cy="4539776"/>
          </a:xfrm>
          <a:prstGeom prst="rect">
            <a:avLst/>
          </a:prstGeom>
          <a:noFill/>
          <a:ln>
            <a:noFill/>
          </a:ln>
        </p:spPr>
      </p:pic>
      <p:sp>
        <p:nvSpPr>
          <p:cNvPr id="396" name="Google Shape;396;p46"/>
          <p:cNvSpPr txBox="1"/>
          <p:nvPr/>
        </p:nvSpPr>
        <p:spPr>
          <a:xfrm>
            <a:off x="228600" y="1555800"/>
            <a:ext cx="30000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chemeClr val="dk1"/>
                </a:solidFill>
                <a:latin typeface="Vidaloka"/>
                <a:ea typeface="Vidaloka"/>
                <a:cs typeface="Vidaloka"/>
                <a:sym typeface="Vidaloka"/>
              </a:rPr>
              <a:t>Location,</a:t>
            </a:r>
            <a:endParaRPr sz="4000">
              <a:solidFill>
                <a:schemeClr val="dk1"/>
              </a:solidFill>
              <a:latin typeface="Vidaloka"/>
              <a:ea typeface="Vidaloka"/>
              <a:cs typeface="Vidaloka"/>
              <a:sym typeface="Vidaloka"/>
            </a:endParaRPr>
          </a:p>
          <a:p>
            <a:pPr marL="0" lvl="0" indent="0" algn="l" rtl="0">
              <a:spcBef>
                <a:spcPts val="0"/>
              </a:spcBef>
              <a:spcAft>
                <a:spcPts val="0"/>
              </a:spcAft>
              <a:buNone/>
            </a:pPr>
            <a:r>
              <a:rPr lang="en" sz="4000">
                <a:solidFill>
                  <a:schemeClr val="dk1"/>
                </a:solidFill>
                <a:latin typeface="Vidaloka"/>
                <a:ea typeface="Vidaloka"/>
                <a:cs typeface="Vidaloka"/>
                <a:sym typeface="Vidaloka"/>
              </a:rPr>
              <a:t> Location,</a:t>
            </a:r>
            <a:endParaRPr sz="4000">
              <a:solidFill>
                <a:schemeClr val="dk1"/>
              </a:solidFill>
              <a:latin typeface="Vidaloka"/>
              <a:ea typeface="Vidaloka"/>
              <a:cs typeface="Vidaloka"/>
              <a:sym typeface="Vidaloka"/>
            </a:endParaRPr>
          </a:p>
          <a:p>
            <a:pPr marL="0" lvl="0" indent="0" algn="l" rtl="0">
              <a:spcBef>
                <a:spcPts val="0"/>
              </a:spcBef>
              <a:spcAft>
                <a:spcPts val="0"/>
              </a:spcAft>
              <a:buNone/>
            </a:pPr>
            <a:r>
              <a:rPr lang="en" sz="4000">
                <a:solidFill>
                  <a:schemeClr val="dk1"/>
                </a:solidFill>
                <a:latin typeface="Vidaloka"/>
                <a:ea typeface="Vidaloka"/>
                <a:cs typeface="Vidaloka"/>
                <a:sym typeface="Vidaloka"/>
              </a:rPr>
              <a:t>  Location.</a:t>
            </a:r>
            <a:endParaRPr sz="4000">
              <a:solidFill>
                <a:schemeClr val="dk1"/>
              </a:solidFill>
              <a:latin typeface="Vidaloka"/>
              <a:ea typeface="Vidaloka"/>
              <a:cs typeface="Vidaloka"/>
              <a:sym typeface="Vidaloka"/>
            </a:endParaRPr>
          </a:p>
        </p:txBody>
      </p:sp>
      <p:sp>
        <p:nvSpPr>
          <p:cNvPr id="397" name="Google Shape;397;p46"/>
          <p:cNvSpPr txBox="1">
            <a:spLocks noGrp="1"/>
          </p:cNvSpPr>
          <p:nvPr>
            <p:ph type="subTitle" idx="4294967295"/>
          </p:nvPr>
        </p:nvSpPr>
        <p:spPr>
          <a:xfrm>
            <a:off x="2690699" y="4757800"/>
            <a:ext cx="6132000" cy="377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50">
                <a:solidFill>
                  <a:schemeClr val="dk1"/>
                </a:solidFill>
                <a:latin typeface="Roboto"/>
                <a:ea typeface="Roboto"/>
                <a:cs typeface="Roboto"/>
                <a:sym typeface="Roboto"/>
              </a:rPr>
              <a:t>Heatmap of sale prices of properties in Ames.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1704275" y="2543975"/>
            <a:ext cx="6325800" cy="7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Data Cleaning, EDA, Visualizations</a:t>
            </a:r>
            <a:endParaRPr sz="3200"/>
          </a:p>
        </p:txBody>
      </p:sp>
      <p:sp>
        <p:nvSpPr>
          <p:cNvPr id="403" name="Google Shape;403;p47"/>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404" name="Google Shape;404;p47"/>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Secret to Success</a:t>
            </a:r>
            <a:endParaRPr/>
          </a:p>
        </p:txBody>
      </p:sp>
      <p:sp>
        <p:nvSpPr>
          <p:cNvPr id="405" name="Google Shape;405;p47"/>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8"/>
          <p:cNvSpPr txBox="1">
            <a:spLocks noGrp="1"/>
          </p:cNvSpPr>
          <p:nvPr>
            <p:ph type="title"/>
          </p:nvPr>
        </p:nvSpPr>
        <p:spPr>
          <a:xfrm>
            <a:off x="713225" y="445025"/>
            <a:ext cx="434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Exploring the data</a:t>
            </a:r>
            <a:endParaRPr/>
          </a:p>
        </p:txBody>
      </p:sp>
      <p:sp>
        <p:nvSpPr>
          <p:cNvPr id="411" name="Google Shape;411;p48"/>
          <p:cNvSpPr txBox="1">
            <a:spLocks noGrp="1"/>
          </p:cNvSpPr>
          <p:nvPr>
            <p:ph type="subTitle" idx="1"/>
          </p:nvPr>
        </p:nvSpPr>
        <p:spPr>
          <a:xfrm>
            <a:off x="3413525" y="3391775"/>
            <a:ext cx="1642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Features</a:t>
            </a:r>
            <a:endParaRPr/>
          </a:p>
        </p:txBody>
      </p:sp>
      <p:sp>
        <p:nvSpPr>
          <p:cNvPr id="412" name="Google Shape;412;p48"/>
          <p:cNvSpPr txBox="1">
            <a:spLocks noGrp="1"/>
          </p:cNvSpPr>
          <p:nvPr>
            <p:ph type="subTitle" idx="2"/>
          </p:nvPr>
        </p:nvSpPr>
        <p:spPr>
          <a:xfrm>
            <a:off x="2873775" y="3731775"/>
            <a:ext cx="268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Such as</a:t>
            </a:r>
            <a:endParaRPr>
              <a:solidFill>
                <a:schemeClr val="dk1"/>
              </a:solidFill>
            </a:endParaRPr>
          </a:p>
          <a:p>
            <a:pPr marL="0" lvl="0" indent="0" algn="ctr" rtl="0">
              <a:spcBef>
                <a:spcPts val="0"/>
              </a:spcBef>
              <a:spcAft>
                <a:spcPts val="0"/>
              </a:spcAft>
              <a:buNone/>
            </a:pPr>
            <a:r>
              <a:rPr lang="en">
                <a:solidFill>
                  <a:schemeClr val="dk1"/>
                </a:solidFill>
              </a:rPr>
              <a:t>Basement conditions, kitchen quality.</a:t>
            </a:r>
            <a:endParaRPr>
              <a:solidFill>
                <a:schemeClr val="dk1"/>
              </a:solidFill>
            </a:endParaRPr>
          </a:p>
        </p:txBody>
      </p:sp>
      <p:sp>
        <p:nvSpPr>
          <p:cNvPr id="413" name="Google Shape;413;p48"/>
          <p:cNvSpPr txBox="1">
            <a:spLocks noGrp="1"/>
          </p:cNvSpPr>
          <p:nvPr>
            <p:ph type="subTitle" idx="3"/>
          </p:nvPr>
        </p:nvSpPr>
        <p:spPr>
          <a:xfrm>
            <a:off x="1328025" y="3391775"/>
            <a:ext cx="1642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Properties</a:t>
            </a:r>
            <a:endParaRPr/>
          </a:p>
        </p:txBody>
      </p:sp>
      <p:sp>
        <p:nvSpPr>
          <p:cNvPr id="414" name="Google Shape;414;p48"/>
          <p:cNvSpPr txBox="1">
            <a:spLocks noGrp="1"/>
          </p:cNvSpPr>
          <p:nvPr>
            <p:ph type="subTitle" idx="4"/>
          </p:nvPr>
        </p:nvSpPr>
        <p:spPr>
          <a:xfrm>
            <a:off x="1227425" y="3731775"/>
            <a:ext cx="1844100" cy="8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Sale of Ames properties in </a:t>
            </a:r>
            <a:endParaRPr>
              <a:solidFill>
                <a:schemeClr val="dk1"/>
              </a:solidFill>
            </a:endParaRPr>
          </a:p>
          <a:p>
            <a:pPr marL="0" lvl="0" indent="0" algn="ctr" rtl="0">
              <a:spcBef>
                <a:spcPts val="0"/>
              </a:spcBef>
              <a:spcAft>
                <a:spcPts val="0"/>
              </a:spcAft>
              <a:buNone/>
            </a:pPr>
            <a:r>
              <a:rPr lang="en">
                <a:solidFill>
                  <a:schemeClr val="dk1"/>
                </a:solidFill>
              </a:rPr>
              <a:t>2006 - 2010</a:t>
            </a:r>
            <a:endParaRPr>
              <a:solidFill>
                <a:schemeClr val="dk1"/>
              </a:solidFill>
            </a:endParaRPr>
          </a:p>
        </p:txBody>
      </p:sp>
      <p:sp>
        <p:nvSpPr>
          <p:cNvPr id="415" name="Google Shape;415;p48"/>
          <p:cNvSpPr txBox="1">
            <a:spLocks noGrp="1"/>
          </p:cNvSpPr>
          <p:nvPr>
            <p:ph type="subTitle" idx="5"/>
          </p:nvPr>
        </p:nvSpPr>
        <p:spPr>
          <a:xfrm>
            <a:off x="5644375" y="3391775"/>
            <a:ext cx="222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points</a:t>
            </a:r>
            <a:endParaRPr/>
          </a:p>
        </p:txBody>
      </p:sp>
      <p:sp>
        <p:nvSpPr>
          <p:cNvPr id="416" name="Google Shape;416;p48"/>
          <p:cNvSpPr txBox="1">
            <a:spLocks noGrp="1"/>
          </p:cNvSpPr>
          <p:nvPr>
            <p:ph type="subTitle" idx="6"/>
          </p:nvPr>
        </p:nvSpPr>
        <p:spPr>
          <a:xfrm>
            <a:off x="5855650" y="3731775"/>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Bits of information</a:t>
            </a:r>
            <a:endParaRPr>
              <a:solidFill>
                <a:schemeClr val="dk1"/>
              </a:solidFill>
            </a:endParaRPr>
          </a:p>
        </p:txBody>
      </p:sp>
      <p:grpSp>
        <p:nvGrpSpPr>
          <p:cNvPr id="417" name="Google Shape;417;p48"/>
          <p:cNvGrpSpPr/>
          <p:nvPr/>
        </p:nvGrpSpPr>
        <p:grpSpPr>
          <a:xfrm>
            <a:off x="1328025" y="1746575"/>
            <a:ext cx="6541075" cy="1423200"/>
            <a:chOff x="1328025" y="1746575"/>
            <a:chExt cx="6541075" cy="1423200"/>
          </a:xfrm>
        </p:grpSpPr>
        <p:sp>
          <p:nvSpPr>
            <p:cNvPr id="418" name="Google Shape;418;p48"/>
            <p:cNvSpPr/>
            <p:nvPr/>
          </p:nvSpPr>
          <p:spPr>
            <a:xfrm>
              <a:off x="1328025" y="1746575"/>
              <a:ext cx="6453300" cy="14232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19" name="Google Shape;419;p48"/>
            <p:cNvGrpSpPr/>
            <p:nvPr/>
          </p:nvGrpSpPr>
          <p:grpSpPr>
            <a:xfrm>
              <a:off x="1443150" y="2034325"/>
              <a:ext cx="6425950" cy="847800"/>
              <a:chOff x="1443150" y="2034325"/>
              <a:chExt cx="6425950" cy="847800"/>
            </a:xfrm>
          </p:grpSpPr>
          <p:sp>
            <p:nvSpPr>
              <p:cNvPr id="420" name="Google Shape;420;p48"/>
              <p:cNvSpPr txBox="1"/>
              <p:nvPr/>
            </p:nvSpPr>
            <p:spPr>
              <a:xfrm>
                <a:off x="1443150" y="2034325"/>
                <a:ext cx="16431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dk1"/>
                    </a:solidFill>
                    <a:latin typeface="Vidaloka"/>
                    <a:ea typeface="Vidaloka"/>
                    <a:cs typeface="Vidaloka"/>
                    <a:sym typeface="Vidaloka"/>
                  </a:rPr>
                  <a:t>2,051</a:t>
                </a:r>
                <a:endParaRPr sz="4500">
                  <a:solidFill>
                    <a:schemeClr val="dk1"/>
                  </a:solidFill>
                  <a:latin typeface="Vidaloka"/>
                  <a:ea typeface="Vidaloka"/>
                  <a:cs typeface="Vidaloka"/>
                  <a:sym typeface="Vidaloka"/>
                </a:endParaRPr>
              </a:p>
            </p:txBody>
          </p:sp>
          <p:sp>
            <p:nvSpPr>
              <p:cNvPr id="421" name="Google Shape;421;p48"/>
              <p:cNvSpPr txBox="1"/>
              <p:nvPr/>
            </p:nvSpPr>
            <p:spPr>
              <a:xfrm>
                <a:off x="35102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dk1"/>
                    </a:solidFill>
                    <a:latin typeface="Vidaloka"/>
                    <a:ea typeface="Vidaloka"/>
                    <a:cs typeface="Vidaloka"/>
                    <a:sym typeface="Vidaloka"/>
                  </a:rPr>
                  <a:t>80</a:t>
                </a:r>
                <a:endParaRPr sz="4500">
                  <a:solidFill>
                    <a:schemeClr val="dk1"/>
                  </a:solidFill>
                  <a:latin typeface="Vidaloka"/>
                  <a:ea typeface="Vidaloka"/>
                  <a:cs typeface="Vidaloka"/>
                  <a:sym typeface="Vidaloka"/>
                </a:endParaRPr>
              </a:p>
            </p:txBody>
          </p:sp>
          <p:sp>
            <p:nvSpPr>
              <p:cNvPr id="422" name="Google Shape;422;p48"/>
              <p:cNvSpPr txBox="1"/>
              <p:nvPr/>
            </p:nvSpPr>
            <p:spPr>
              <a:xfrm>
                <a:off x="5307400" y="2034325"/>
                <a:ext cx="25617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dk1"/>
                    </a:solidFill>
                    <a:latin typeface="Vidaloka"/>
                    <a:ea typeface="Vidaloka"/>
                    <a:cs typeface="Vidaloka"/>
                    <a:sym typeface="Vidaloka"/>
                  </a:rPr>
                  <a:t>164,080</a:t>
                </a:r>
                <a:endParaRPr sz="4500">
                  <a:solidFill>
                    <a:schemeClr val="dk1"/>
                  </a:solidFill>
                  <a:latin typeface="Vidaloka"/>
                  <a:ea typeface="Vidaloka"/>
                  <a:cs typeface="Vidaloka"/>
                  <a:sym typeface="Vidaloka"/>
                </a:endParaRPr>
              </a:p>
            </p:txBody>
          </p:sp>
        </p:grpSp>
      </p:grpSp>
      <p:sp>
        <p:nvSpPr>
          <p:cNvPr id="423" name="Google Shape;423;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424" name="Google Shape;424;p48"/>
          <p:cNvSpPr txBox="1"/>
          <p:nvPr/>
        </p:nvSpPr>
        <p:spPr>
          <a:xfrm>
            <a:off x="2586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dk1"/>
                </a:solidFill>
                <a:latin typeface="Vidaloka"/>
                <a:ea typeface="Vidaloka"/>
                <a:cs typeface="Vidaloka"/>
                <a:sym typeface="Vidaloka"/>
              </a:rPr>
              <a:t>*</a:t>
            </a:r>
            <a:endParaRPr sz="4500">
              <a:solidFill>
                <a:schemeClr val="dk1"/>
              </a:solidFill>
              <a:latin typeface="Vidaloka"/>
              <a:ea typeface="Vidaloka"/>
              <a:cs typeface="Vidaloka"/>
              <a:sym typeface="Vidaloka"/>
            </a:endParaRPr>
          </a:p>
        </p:txBody>
      </p:sp>
      <p:sp>
        <p:nvSpPr>
          <p:cNvPr id="425" name="Google Shape;425;p48"/>
          <p:cNvSpPr txBox="1"/>
          <p:nvPr/>
        </p:nvSpPr>
        <p:spPr>
          <a:xfrm>
            <a:off x="4869750" y="2034275"/>
            <a:ext cx="5487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dk1"/>
                </a:solidFill>
                <a:latin typeface="Vidaloka"/>
                <a:ea typeface="Vidaloka"/>
                <a:cs typeface="Vidaloka"/>
                <a:sym typeface="Vidaloka"/>
              </a:rPr>
              <a:t>=</a:t>
            </a:r>
            <a:endParaRPr sz="4500">
              <a:solidFill>
                <a:schemeClr val="dk1"/>
              </a:solidFill>
              <a:latin typeface="Vidaloka"/>
              <a:ea typeface="Vidaloka"/>
              <a:cs typeface="Vidaloka"/>
              <a:sym typeface="Vidalok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431" name="Google Shape;431;p49"/>
          <p:cNvSpPr txBox="1">
            <a:spLocks noGrp="1"/>
          </p:cNvSpPr>
          <p:nvPr>
            <p:ph type="subTitle" idx="4294967295"/>
          </p:nvPr>
        </p:nvSpPr>
        <p:spPr>
          <a:xfrm>
            <a:off x="315225" y="736925"/>
            <a:ext cx="16428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4000">
                <a:latin typeface="Vidaloka"/>
                <a:ea typeface="Vidaloka"/>
                <a:cs typeface="Vidaloka"/>
                <a:sym typeface="Vidaloka"/>
              </a:rPr>
              <a:t>26</a:t>
            </a:r>
            <a:endParaRPr sz="4000">
              <a:latin typeface="Vidaloka"/>
              <a:ea typeface="Vidaloka"/>
              <a:cs typeface="Vidaloka"/>
              <a:sym typeface="Vidaloka"/>
            </a:endParaRPr>
          </a:p>
        </p:txBody>
      </p:sp>
      <p:sp>
        <p:nvSpPr>
          <p:cNvPr id="432" name="Google Shape;432;p49"/>
          <p:cNvSpPr txBox="1">
            <a:spLocks noGrp="1"/>
          </p:cNvSpPr>
          <p:nvPr>
            <p:ph type="subTitle" idx="4294967295"/>
          </p:nvPr>
        </p:nvSpPr>
        <p:spPr>
          <a:xfrm>
            <a:off x="214575" y="1302256"/>
            <a:ext cx="1844100" cy="847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dk1"/>
                </a:solidFill>
              </a:rPr>
              <a:t>Features with </a:t>
            </a:r>
            <a:r>
              <a:rPr lang="en" b="1">
                <a:solidFill>
                  <a:schemeClr val="dk1"/>
                </a:solidFill>
              </a:rPr>
              <a:t>missing data</a:t>
            </a:r>
            <a:endParaRPr b="1">
              <a:solidFill>
                <a:schemeClr val="dk1"/>
              </a:solidFill>
            </a:endParaRPr>
          </a:p>
        </p:txBody>
      </p:sp>
      <p:sp>
        <p:nvSpPr>
          <p:cNvPr id="433" name="Google Shape;433;p49"/>
          <p:cNvSpPr txBox="1">
            <a:spLocks noGrp="1"/>
          </p:cNvSpPr>
          <p:nvPr>
            <p:ph type="subTitle" idx="4294967295"/>
          </p:nvPr>
        </p:nvSpPr>
        <p:spPr>
          <a:xfrm>
            <a:off x="315225" y="2696558"/>
            <a:ext cx="16428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4000">
                <a:latin typeface="Vidaloka"/>
                <a:ea typeface="Vidaloka"/>
                <a:cs typeface="Vidaloka"/>
                <a:sym typeface="Vidaloka"/>
              </a:rPr>
              <a:t>9,822</a:t>
            </a:r>
            <a:endParaRPr sz="4000">
              <a:latin typeface="Vidaloka"/>
              <a:ea typeface="Vidaloka"/>
              <a:cs typeface="Vidaloka"/>
              <a:sym typeface="Vidaloka"/>
            </a:endParaRPr>
          </a:p>
        </p:txBody>
      </p:sp>
      <p:sp>
        <p:nvSpPr>
          <p:cNvPr id="434" name="Google Shape;434;p49"/>
          <p:cNvSpPr txBox="1">
            <a:spLocks noGrp="1"/>
          </p:cNvSpPr>
          <p:nvPr>
            <p:ph type="subTitle" idx="4294967295"/>
          </p:nvPr>
        </p:nvSpPr>
        <p:spPr>
          <a:xfrm>
            <a:off x="214575" y="3316675"/>
            <a:ext cx="1844100" cy="847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a:solidFill>
                  <a:schemeClr val="dk1"/>
                </a:solidFill>
              </a:rPr>
              <a:t>Total </a:t>
            </a:r>
            <a:br>
              <a:rPr lang="en">
                <a:solidFill>
                  <a:schemeClr val="dk1"/>
                </a:solidFill>
              </a:rPr>
            </a:br>
            <a:r>
              <a:rPr lang="en" b="1">
                <a:solidFill>
                  <a:schemeClr val="dk1"/>
                </a:solidFill>
              </a:rPr>
              <a:t>missing data </a:t>
            </a:r>
            <a:endParaRPr b="1">
              <a:solidFill>
                <a:schemeClr val="dk1"/>
              </a:solidFill>
            </a:endParaRPr>
          </a:p>
        </p:txBody>
      </p:sp>
      <p:pic>
        <p:nvPicPr>
          <p:cNvPr id="435" name="Google Shape;435;p49"/>
          <p:cNvPicPr preferRelativeResize="0"/>
          <p:nvPr/>
        </p:nvPicPr>
        <p:blipFill>
          <a:blip r:embed="rId3">
            <a:alphaModFix/>
          </a:blip>
          <a:stretch>
            <a:fillRect/>
          </a:stretch>
        </p:blipFill>
        <p:spPr>
          <a:xfrm>
            <a:off x="1958025" y="598055"/>
            <a:ext cx="7147448" cy="39473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missing data - Example</a:t>
            </a:r>
            <a:endParaRPr/>
          </a:p>
        </p:txBody>
      </p:sp>
      <p:sp>
        <p:nvSpPr>
          <p:cNvPr id="441" name="Google Shape;44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442" name="Google Shape;442;p50"/>
          <p:cNvSpPr/>
          <p:nvPr/>
        </p:nvSpPr>
        <p:spPr>
          <a:xfrm>
            <a:off x="226043" y="1515250"/>
            <a:ext cx="2059200" cy="735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Filled missing values with median</a:t>
            </a:r>
            <a:endParaRPr sz="1600"/>
          </a:p>
        </p:txBody>
      </p:sp>
      <p:sp>
        <p:nvSpPr>
          <p:cNvPr id="443" name="Google Shape;443;p50"/>
          <p:cNvSpPr txBox="1"/>
          <p:nvPr/>
        </p:nvSpPr>
        <p:spPr>
          <a:xfrm>
            <a:off x="226043" y="1151225"/>
            <a:ext cx="205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Montserrat"/>
                <a:ea typeface="Montserrat"/>
                <a:cs typeface="Montserrat"/>
                <a:sym typeface="Montserrat"/>
              </a:rPr>
              <a:t>Lot Frontage</a:t>
            </a:r>
            <a:endParaRPr>
              <a:latin typeface="Montserrat"/>
              <a:ea typeface="Montserrat"/>
              <a:cs typeface="Montserrat"/>
              <a:sym typeface="Montserrat"/>
            </a:endParaRPr>
          </a:p>
        </p:txBody>
      </p:sp>
      <p:sp>
        <p:nvSpPr>
          <p:cNvPr id="444" name="Google Shape;444;p50"/>
          <p:cNvSpPr txBox="1"/>
          <p:nvPr/>
        </p:nvSpPr>
        <p:spPr>
          <a:xfrm>
            <a:off x="270150" y="3708450"/>
            <a:ext cx="177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Montserrat"/>
                <a:ea typeface="Montserrat"/>
                <a:cs typeface="Montserrat"/>
                <a:sym typeface="Montserrat"/>
              </a:rPr>
              <a:t>Transformation</a:t>
            </a:r>
            <a:endParaRPr>
              <a:latin typeface="Montserrat"/>
              <a:ea typeface="Montserrat"/>
              <a:cs typeface="Montserrat"/>
              <a:sym typeface="Montserrat"/>
            </a:endParaRPr>
          </a:p>
        </p:txBody>
      </p:sp>
      <p:pic>
        <p:nvPicPr>
          <p:cNvPr id="445" name="Google Shape;445;p50"/>
          <p:cNvPicPr preferRelativeResize="0"/>
          <p:nvPr/>
        </p:nvPicPr>
        <p:blipFill>
          <a:blip r:embed="rId3">
            <a:alphaModFix/>
          </a:blip>
          <a:stretch>
            <a:fillRect/>
          </a:stretch>
        </p:blipFill>
        <p:spPr>
          <a:xfrm>
            <a:off x="2109600" y="3134950"/>
            <a:ext cx="6656575" cy="1685725"/>
          </a:xfrm>
          <a:prstGeom prst="rect">
            <a:avLst/>
          </a:prstGeom>
          <a:noFill/>
          <a:ln>
            <a:noFill/>
          </a:ln>
        </p:spPr>
      </p:pic>
      <p:sp>
        <p:nvSpPr>
          <p:cNvPr id="446" name="Google Shape;446;p50"/>
          <p:cNvSpPr/>
          <p:nvPr/>
        </p:nvSpPr>
        <p:spPr>
          <a:xfrm rot="5400000">
            <a:off x="5128675" y="2743950"/>
            <a:ext cx="406200" cy="357600"/>
          </a:xfrm>
          <a:prstGeom prst="rightArrow">
            <a:avLst>
              <a:gd name="adj1" fmla="val 50000"/>
              <a:gd name="adj2" fmla="val 31441"/>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txBox="1"/>
          <p:nvPr/>
        </p:nvSpPr>
        <p:spPr>
          <a:xfrm>
            <a:off x="3958979" y="1151225"/>
            <a:ext cx="274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Montserrat"/>
                <a:ea typeface="Montserrat"/>
                <a:cs typeface="Montserrat"/>
                <a:sym typeface="Montserrat"/>
              </a:rPr>
              <a:t>Neighborhood - Lot Config</a:t>
            </a:r>
            <a:endParaRPr>
              <a:latin typeface="Montserrat"/>
              <a:ea typeface="Montserrat"/>
              <a:cs typeface="Montserrat"/>
              <a:sym typeface="Montserrat"/>
            </a:endParaRPr>
          </a:p>
        </p:txBody>
      </p:sp>
      <p:grpSp>
        <p:nvGrpSpPr>
          <p:cNvPr id="448" name="Google Shape;448;p50"/>
          <p:cNvGrpSpPr/>
          <p:nvPr/>
        </p:nvGrpSpPr>
        <p:grpSpPr>
          <a:xfrm>
            <a:off x="3215700" y="1535200"/>
            <a:ext cx="4232150" cy="1230450"/>
            <a:chOff x="4709275" y="1052375"/>
            <a:chExt cx="4232150" cy="1230450"/>
          </a:xfrm>
        </p:grpSpPr>
        <p:sp>
          <p:nvSpPr>
            <p:cNvPr id="449" name="Google Shape;449;p50"/>
            <p:cNvSpPr/>
            <p:nvPr/>
          </p:nvSpPr>
          <p:spPr>
            <a:xfrm>
              <a:off x="4709275" y="1052375"/>
              <a:ext cx="1325100" cy="5979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Corner</a:t>
              </a:r>
              <a:endParaRPr/>
            </a:p>
          </p:txBody>
        </p:sp>
        <p:sp>
          <p:nvSpPr>
            <p:cNvPr id="450" name="Google Shape;450;p50"/>
            <p:cNvSpPr/>
            <p:nvPr/>
          </p:nvSpPr>
          <p:spPr>
            <a:xfrm>
              <a:off x="6162800" y="1052375"/>
              <a:ext cx="1325100" cy="5979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CulDSac</a:t>
              </a:r>
              <a:endParaRPr/>
            </a:p>
          </p:txBody>
        </p:sp>
        <p:sp>
          <p:nvSpPr>
            <p:cNvPr id="451" name="Google Shape;451;p50"/>
            <p:cNvSpPr/>
            <p:nvPr/>
          </p:nvSpPr>
          <p:spPr>
            <a:xfrm>
              <a:off x="7616325" y="1052375"/>
              <a:ext cx="1325100" cy="5979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FR2</a:t>
              </a:r>
              <a:endParaRPr/>
            </a:p>
          </p:txBody>
        </p:sp>
        <p:sp>
          <p:nvSpPr>
            <p:cNvPr id="452" name="Google Shape;452;p50"/>
            <p:cNvSpPr/>
            <p:nvPr/>
          </p:nvSpPr>
          <p:spPr>
            <a:xfrm>
              <a:off x="5419450" y="1684925"/>
              <a:ext cx="1325100" cy="5979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FR3</a:t>
              </a:r>
              <a:endParaRPr/>
            </a:p>
          </p:txBody>
        </p:sp>
        <p:sp>
          <p:nvSpPr>
            <p:cNvPr id="453" name="Google Shape;453;p50"/>
            <p:cNvSpPr/>
            <p:nvPr/>
          </p:nvSpPr>
          <p:spPr>
            <a:xfrm>
              <a:off x="6897075" y="1684925"/>
              <a:ext cx="1325100" cy="5979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Inside</a:t>
              </a:r>
              <a:endParaRPr/>
            </a:p>
          </p:txBody>
        </p:sp>
      </p:grpSp>
      <p:sp>
        <p:nvSpPr>
          <p:cNvPr id="454" name="Google Shape;454;p50"/>
          <p:cNvSpPr/>
          <p:nvPr/>
        </p:nvSpPr>
        <p:spPr>
          <a:xfrm>
            <a:off x="2457625" y="1680099"/>
            <a:ext cx="556800" cy="406200"/>
          </a:xfrm>
          <a:prstGeom prst="rightArrow">
            <a:avLst>
              <a:gd name="adj1" fmla="val 50000"/>
              <a:gd name="adj2" fmla="val 31441"/>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Dealing with outliers - Lot frontage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460" name="Google Shape;460;p51"/>
          <p:cNvPicPr preferRelativeResize="0"/>
          <p:nvPr/>
        </p:nvPicPr>
        <p:blipFill>
          <a:blip r:embed="rId3">
            <a:alphaModFix/>
          </a:blip>
          <a:stretch>
            <a:fillRect/>
          </a:stretch>
        </p:blipFill>
        <p:spPr>
          <a:xfrm>
            <a:off x="5038675" y="1017725"/>
            <a:ext cx="4021774" cy="3837401"/>
          </a:xfrm>
          <a:prstGeom prst="rect">
            <a:avLst/>
          </a:prstGeom>
          <a:noFill/>
          <a:ln>
            <a:noFill/>
          </a:ln>
        </p:spPr>
      </p:pic>
      <p:pic>
        <p:nvPicPr>
          <p:cNvPr id="461" name="Google Shape;461;p51"/>
          <p:cNvPicPr preferRelativeResize="0"/>
          <p:nvPr/>
        </p:nvPicPr>
        <p:blipFill>
          <a:blip r:embed="rId4">
            <a:alphaModFix/>
          </a:blip>
          <a:stretch>
            <a:fillRect/>
          </a:stretch>
        </p:blipFill>
        <p:spPr>
          <a:xfrm>
            <a:off x="62775" y="1017725"/>
            <a:ext cx="4069976" cy="3837400"/>
          </a:xfrm>
          <a:prstGeom prst="rect">
            <a:avLst/>
          </a:prstGeom>
          <a:noFill/>
          <a:ln>
            <a:noFill/>
          </a:ln>
        </p:spPr>
      </p:pic>
      <p:sp>
        <p:nvSpPr>
          <p:cNvPr id="462" name="Google Shape;462;p51"/>
          <p:cNvSpPr/>
          <p:nvPr/>
        </p:nvSpPr>
        <p:spPr>
          <a:xfrm>
            <a:off x="3247025" y="3253600"/>
            <a:ext cx="258900" cy="734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4239200" y="2576325"/>
            <a:ext cx="693000" cy="358800"/>
          </a:xfrm>
          <a:prstGeom prst="rightArrow">
            <a:avLst>
              <a:gd name="adj1" fmla="val 50000"/>
              <a:gd name="adj2" fmla="val 51676"/>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 name="Google Shape;464;p51"/>
          <p:cNvCxnSpPr>
            <a:stCxn id="465" idx="2"/>
            <a:endCxn id="462" idx="0"/>
          </p:cNvCxnSpPr>
          <p:nvPr/>
        </p:nvCxnSpPr>
        <p:spPr>
          <a:xfrm>
            <a:off x="2831200" y="2133650"/>
            <a:ext cx="545400" cy="1119900"/>
          </a:xfrm>
          <a:prstGeom prst="straightConnector1">
            <a:avLst/>
          </a:prstGeom>
          <a:noFill/>
          <a:ln w="38100" cap="flat" cmpd="sng">
            <a:solidFill>
              <a:srgbClr val="FF0000"/>
            </a:solidFill>
            <a:prstDash val="solid"/>
            <a:round/>
            <a:headEnd type="none" w="med" len="med"/>
            <a:tailEnd type="triangle" w="med" len="med"/>
          </a:ln>
        </p:spPr>
      </p:cxnSp>
      <p:sp>
        <p:nvSpPr>
          <p:cNvPr id="465" name="Google Shape;465;p51"/>
          <p:cNvSpPr txBox="1"/>
          <p:nvPr/>
        </p:nvSpPr>
        <p:spPr>
          <a:xfrm>
            <a:off x="2156500" y="1671950"/>
            <a:ext cx="134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F0000"/>
                </a:solidFill>
                <a:latin typeface="Montserrat"/>
                <a:ea typeface="Montserrat"/>
                <a:cs typeface="Montserrat"/>
                <a:sym typeface="Montserrat"/>
              </a:rPr>
              <a:t>Outliners </a:t>
            </a:r>
            <a:endParaRPr sz="1800" b="1">
              <a:solidFill>
                <a:srgbClr val="FF0000"/>
              </a:solidFill>
              <a:latin typeface="Montserrat"/>
              <a:ea typeface="Montserrat"/>
              <a:cs typeface="Montserrat"/>
              <a:sym typeface="Montserrat"/>
            </a:endParaRPr>
          </a:p>
        </p:txBody>
      </p:sp>
      <p:cxnSp>
        <p:nvCxnSpPr>
          <p:cNvPr id="466" name="Google Shape;466;p51"/>
          <p:cNvCxnSpPr/>
          <p:nvPr/>
        </p:nvCxnSpPr>
        <p:spPr>
          <a:xfrm rot="10800000">
            <a:off x="2326500" y="1648550"/>
            <a:ext cx="10500" cy="2973300"/>
          </a:xfrm>
          <a:prstGeom prst="straightConnector1">
            <a:avLst/>
          </a:prstGeom>
          <a:noFill/>
          <a:ln w="9525" cap="flat" cmpd="sng">
            <a:solidFill>
              <a:schemeClr val="dk2"/>
            </a:solidFill>
            <a:prstDash val="solid"/>
            <a:round/>
            <a:headEnd type="none" w="med" len="med"/>
            <a:tailEnd type="none" w="med" len="med"/>
          </a:ln>
        </p:spPr>
      </p:cxnSp>
      <p:sp>
        <p:nvSpPr>
          <p:cNvPr id="467" name="Google Shape;467;p51"/>
          <p:cNvSpPr/>
          <p:nvPr/>
        </p:nvSpPr>
        <p:spPr>
          <a:xfrm>
            <a:off x="2426075" y="4195675"/>
            <a:ext cx="1079700" cy="358800"/>
          </a:xfrm>
          <a:prstGeom prst="rightArrow">
            <a:avLst>
              <a:gd name="adj1" fmla="val 50000"/>
              <a:gd name="adj2" fmla="val 51676"/>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 name="Google Shape;468;p51"/>
          <p:cNvCxnSpPr/>
          <p:nvPr/>
        </p:nvCxnSpPr>
        <p:spPr>
          <a:xfrm rot="10800000">
            <a:off x="8258825" y="1671950"/>
            <a:ext cx="10500" cy="2973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67"/>
                                        </p:tgtEl>
                                        <p:attrNameLst>
                                          <p:attrName>style.visibility</p:attrName>
                                        </p:attrNameLst>
                                      </p:cBhvr>
                                      <p:to>
                                        <p:strVal val="visible"/>
                                      </p:to>
                                    </p:set>
                                    <p:animEffect transition="in" filter="fade">
                                      <p:cBhvr>
                                        <p:cTn id="11" dur="1000"/>
                                        <p:tgtEl>
                                          <p:spTgt spid="4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63"/>
                                        </p:tgtEl>
                                        <p:attrNameLst>
                                          <p:attrName>style.visibility</p:attrName>
                                        </p:attrNameLst>
                                      </p:cBhvr>
                                      <p:to>
                                        <p:strVal val="visible"/>
                                      </p:to>
                                    </p:set>
                                    <p:animEffect transition="in" filter="fade">
                                      <p:cBhvr>
                                        <p:cTn id="16" dur="1000"/>
                                        <p:tgtEl>
                                          <p:spTgt spid="46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68"/>
                                        </p:tgtEl>
                                        <p:attrNameLst>
                                          <p:attrName>style.visibility</p:attrName>
                                        </p:attrNameLst>
                                      </p:cBhvr>
                                      <p:to>
                                        <p:strVal val="visible"/>
                                      </p:to>
                                    </p:set>
                                    <p:animEffect transition="in" filter="fade">
                                      <p:cBhvr>
                                        <p:cTn id="20" dur="1000"/>
                                        <p:tgtEl>
                                          <p:spTgt spid="468"/>
                                        </p:tgtEl>
                                      </p:cBhvr>
                                    </p:animEffect>
                                  </p:childTnLst>
                                </p:cTn>
                              </p:par>
                              <p:par>
                                <p:cTn id="21" presetID="10" presetClass="entr" presetSubtype="0" fill="hold" nodeType="withEffect">
                                  <p:stCondLst>
                                    <p:cond delay="0"/>
                                  </p:stCondLst>
                                  <p:childTnLst>
                                    <p:set>
                                      <p:cBhvr>
                                        <p:cTn id="22" dur="1" fill="hold">
                                          <p:stCondLst>
                                            <p:cond delay="0"/>
                                          </p:stCondLst>
                                        </p:cTn>
                                        <p:tgtEl>
                                          <p:spTgt spid="460"/>
                                        </p:tgtEl>
                                        <p:attrNameLst>
                                          <p:attrName>style.visibility</p:attrName>
                                        </p:attrNameLst>
                                      </p:cBhvr>
                                      <p:to>
                                        <p:strVal val="visible"/>
                                      </p:to>
                                    </p:set>
                                    <p:animEffect transition="in" filter="fade">
                                      <p:cBhvr>
                                        <p:cTn id="23" dur="10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 - Neighborhood </a:t>
            </a:r>
            <a:endParaRPr/>
          </a:p>
        </p:txBody>
      </p:sp>
      <p:sp>
        <p:nvSpPr>
          <p:cNvPr id="474" name="Google Shape;47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475" name="Google Shape;475;p52"/>
          <p:cNvSpPr/>
          <p:nvPr/>
        </p:nvSpPr>
        <p:spPr>
          <a:xfrm>
            <a:off x="400675" y="2577575"/>
            <a:ext cx="2059200" cy="735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Ordinal</a:t>
            </a:r>
            <a:endParaRPr sz="2000"/>
          </a:p>
        </p:txBody>
      </p:sp>
      <p:sp>
        <p:nvSpPr>
          <p:cNvPr id="476" name="Google Shape;476;p52"/>
          <p:cNvSpPr txBox="1"/>
          <p:nvPr/>
        </p:nvSpPr>
        <p:spPr>
          <a:xfrm>
            <a:off x="324475" y="1945325"/>
            <a:ext cx="216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Montserrat"/>
                <a:ea typeface="Montserrat"/>
                <a:cs typeface="Montserrat"/>
                <a:sym typeface="Montserrat"/>
              </a:rPr>
              <a:t>Type of variable</a:t>
            </a:r>
            <a:endParaRPr sz="1800" b="1">
              <a:latin typeface="Montserrat"/>
              <a:ea typeface="Montserrat"/>
              <a:cs typeface="Montserrat"/>
              <a:sym typeface="Montserrat"/>
            </a:endParaRPr>
          </a:p>
        </p:txBody>
      </p:sp>
      <p:sp>
        <p:nvSpPr>
          <p:cNvPr id="477" name="Google Shape;477;p52"/>
          <p:cNvSpPr/>
          <p:nvPr/>
        </p:nvSpPr>
        <p:spPr>
          <a:xfrm>
            <a:off x="3214825" y="2577575"/>
            <a:ext cx="2580900" cy="735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Mapping of text to numeric</a:t>
            </a:r>
            <a:endParaRPr sz="1200"/>
          </a:p>
          <a:p>
            <a:pPr marL="0" lvl="0" indent="0" algn="ctr" rtl="0">
              <a:spcBef>
                <a:spcPts val="0"/>
              </a:spcBef>
              <a:spcAft>
                <a:spcPts val="0"/>
              </a:spcAft>
              <a:buNone/>
            </a:pPr>
            <a:endParaRPr sz="1200"/>
          </a:p>
          <a:p>
            <a:pPr marL="0" lvl="0" indent="0" algn="ctr" rtl="0">
              <a:spcBef>
                <a:spcPts val="0"/>
              </a:spcBef>
              <a:spcAft>
                <a:spcPts val="0"/>
              </a:spcAft>
              <a:buNone/>
            </a:pPr>
            <a:r>
              <a:rPr lang="en" sz="1200"/>
              <a:t>'Ex': 5,'Gd': 4,'TA': 3, 'Fa':2,'Po':1</a:t>
            </a:r>
            <a:endParaRPr sz="1200"/>
          </a:p>
        </p:txBody>
      </p:sp>
      <p:sp>
        <p:nvSpPr>
          <p:cNvPr id="478" name="Google Shape;478;p52"/>
          <p:cNvSpPr txBox="1"/>
          <p:nvPr/>
        </p:nvSpPr>
        <p:spPr>
          <a:xfrm>
            <a:off x="3214825" y="1945325"/>
            <a:ext cx="2580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Montserrat"/>
                <a:ea typeface="Montserrat"/>
                <a:cs typeface="Montserrat"/>
                <a:sym typeface="Montserrat"/>
              </a:rPr>
              <a:t>Transformation</a:t>
            </a:r>
            <a:endParaRPr sz="1800" b="1">
              <a:latin typeface="Montserrat"/>
              <a:ea typeface="Montserrat"/>
              <a:cs typeface="Montserrat"/>
              <a:sym typeface="Montserrat"/>
            </a:endParaRPr>
          </a:p>
        </p:txBody>
      </p:sp>
      <p:sp>
        <p:nvSpPr>
          <p:cNvPr id="479" name="Google Shape;479;p52"/>
          <p:cNvSpPr txBox="1"/>
          <p:nvPr/>
        </p:nvSpPr>
        <p:spPr>
          <a:xfrm>
            <a:off x="6330275" y="1945325"/>
            <a:ext cx="2580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Montserrat"/>
                <a:ea typeface="Montserrat"/>
                <a:cs typeface="Montserrat"/>
                <a:sym typeface="Montserrat"/>
              </a:rPr>
              <a:t>Features</a:t>
            </a:r>
            <a:endParaRPr sz="1800" b="1">
              <a:latin typeface="Montserrat"/>
              <a:ea typeface="Montserrat"/>
              <a:cs typeface="Montserrat"/>
              <a:sym typeface="Montserrat"/>
            </a:endParaRPr>
          </a:p>
        </p:txBody>
      </p:sp>
      <p:sp>
        <p:nvSpPr>
          <p:cNvPr id="480" name="Google Shape;480;p52"/>
          <p:cNvSpPr/>
          <p:nvPr/>
        </p:nvSpPr>
        <p:spPr>
          <a:xfrm>
            <a:off x="6445425" y="2577575"/>
            <a:ext cx="2580900" cy="735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Neighborhood, </a:t>
            </a:r>
            <a:r>
              <a:rPr lang="en" sz="1200"/>
              <a:t>Kitchen quality</a:t>
            </a:r>
            <a:endParaRPr sz="1200"/>
          </a:p>
        </p:txBody>
      </p:sp>
      <p:sp>
        <p:nvSpPr>
          <p:cNvPr id="481" name="Google Shape;481;p52"/>
          <p:cNvSpPr/>
          <p:nvPr/>
        </p:nvSpPr>
        <p:spPr>
          <a:xfrm>
            <a:off x="2670550" y="2766125"/>
            <a:ext cx="333600" cy="358800"/>
          </a:xfrm>
          <a:prstGeom prst="rightArrow">
            <a:avLst>
              <a:gd name="adj1" fmla="val 50000"/>
              <a:gd name="adj2" fmla="val 51676"/>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2"/>
          <p:cNvSpPr/>
          <p:nvPr/>
        </p:nvSpPr>
        <p:spPr>
          <a:xfrm>
            <a:off x="5953775" y="2766125"/>
            <a:ext cx="333600" cy="358800"/>
          </a:xfrm>
          <a:prstGeom prst="rightArrow">
            <a:avLst>
              <a:gd name="adj1" fmla="val 50000"/>
              <a:gd name="adj2" fmla="val 51676"/>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284" name="Google Shape;284;p35" title="GA G2 AMES.mp4">
            <a:hlinkClick r:id="rId3"/>
          </p:cNvPr>
          <p:cNvPicPr preferRelativeResize="0"/>
          <p:nvPr/>
        </p:nvPicPr>
        <p:blipFill>
          <a:blip r:embed="rId4">
            <a:alphaModFix/>
          </a:blip>
          <a:stretch>
            <a:fillRect/>
          </a:stretch>
        </p:blipFill>
        <p:spPr>
          <a:xfrm>
            <a:off x="1398600" y="271625"/>
            <a:ext cx="6133700" cy="4594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 - Example -KIV</a:t>
            </a:r>
            <a:endParaRPr/>
          </a:p>
        </p:txBody>
      </p:sp>
      <p:sp>
        <p:nvSpPr>
          <p:cNvPr id="488" name="Google Shape;488;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489" name="Google Shape;489;p53"/>
          <p:cNvSpPr/>
          <p:nvPr/>
        </p:nvSpPr>
        <p:spPr>
          <a:xfrm>
            <a:off x="378400" y="2155563"/>
            <a:ext cx="3043800" cy="1196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Classify using the mean value of overall quality &amp; condition, external quality &amp; condition and functional features</a:t>
            </a:r>
            <a:endParaRPr sz="1600"/>
          </a:p>
        </p:txBody>
      </p:sp>
      <p:sp>
        <p:nvSpPr>
          <p:cNvPr id="490" name="Google Shape;490;p53"/>
          <p:cNvSpPr txBox="1"/>
          <p:nvPr/>
        </p:nvSpPr>
        <p:spPr>
          <a:xfrm>
            <a:off x="378350" y="1791538"/>
            <a:ext cx="304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ontserrat"/>
                <a:ea typeface="Montserrat"/>
                <a:cs typeface="Montserrat"/>
                <a:sym typeface="Montserrat"/>
              </a:rPr>
              <a:t>Neighborhood Feature</a:t>
            </a:r>
            <a:endParaRPr b="1">
              <a:latin typeface="Montserrat"/>
              <a:ea typeface="Montserrat"/>
              <a:cs typeface="Montserrat"/>
              <a:sym typeface="Montserrat"/>
            </a:endParaRPr>
          </a:p>
        </p:txBody>
      </p:sp>
      <p:graphicFrame>
        <p:nvGraphicFramePr>
          <p:cNvPr id="491" name="Google Shape;491;p53"/>
          <p:cNvGraphicFramePr/>
          <p:nvPr/>
        </p:nvGraphicFramePr>
        <p:xfrm>
          <a:off x="4877475" y="1651325"/>
          <a:ext cx="3000000" cy="3000000"/>
        </p:xfrm>
        <a:graphic>
          <a:graphicData uri="http://schemas.openxmlformats.org/drawingml/2006/table">
            <a:tbl>
              <a:tblPr>
                <a:noFill/>
                <a:tableStyleId>{9EE994C0-3871-4C51-830D-6533A014F728}</a:tableStyleId>
              </a:tblPr>
              <a:tblGrid>
                <a:gridCol w="1464850">
                  <a:extLst>
                    <a:ext uri="{9D8B030D-6E8A-4147-A177-3AD203B41FA5}">
                      <a16:colId xmlns:a16="http://schemas.microsoft.com/office/drawing/2014/main" val="20000"/>
                    </a:ext>
                  </a:extLst>
                </a:gridCol>
                <a:gridCol w="1029450">
                  <a:extLst>
                    <a:ext uri="{9D8B030D-6E8A-4147-A177-3AD203B41FA5}">
                      <a16:colId xmlns:a16="http://schemas.microsoft.com/office/drawing/2014/main" val="20001"/>
                    </a:ext>
                  </a:extLst>
                </a:gridCol>
                <a:gridCol w="1119175">
                  <a:extLst>
                    <a:ext uri="{9D8B030D-6E8A-4147-A177-3AD203B41FA5}">
                      <a16:colId xmlns:a16="http://schemas.microsoft.com/office/drawing/2014/main" val="20002"/>
                    </a:ext>
                  </a:extLst>
                </a:gridCol>
              </a:tblGrid>
              <a:tr h="620000">
                <a:tc>
                  <a:txBody>
                    <a:bodyPr/>
                    <a:lstStyle/>
                    <a:p>
                      <a:pPr marL="0" lvl="0" indent="0" algn="ctr" rtl="0">
                        <a:spcBef>
                          <a:spcPts val="0"/>
                        </a:spcBef>
                        <a:spcAft>
                          <a:spcPts val="0"/>
                        </a:spcAft>
                        <a:buNone/>
                      </a:pPr>
                      <a:r>
                        <a:rPr lang="en" b="1"/>
                        <a:t>Neighborhood Order</a:t>
                      </a:r>
                      <a:endParaRPr b="1"/>
                    </a:p>
                  </a:txBody>
                  <a:tcPr marL="91425" marR="91425" marT="91425" marB="91425">
                    <a:solidFill>
                      <a:schemeClr val="lt1"/>
                    </a:solidFill>
                  </a:tcPr>
                </a:tc>
                <a:tc>
                  <a:txBody>
                    <a:bodyPr/>
                    <a:lstStyle/>
                    <a:p>
                      <a:pPr marL="0" lvl="0" indent="0" algn="ctr" rtl="0">
                        <a:spcBef>
                          <a:spcPts val="0"/>
                        </a:spcBef>
                        <a:spcAft>
                          <a:spcPts val="0"/>
                        </a:spcAft>
                        <a:buNone/>
                      </a:pPr>
                      <a:r>
                        <a:rPr lang="en" b="1"/>
                        <a:t>Avg Sale Price</a:t>
                      </a:r>
                      <a:endParaRPr b="1"/>
                    </a:p>
                  </a:txBody>
                  <a:tcPr marL="91425" marR="91425" marT="91425" marB="91425">
                    <a:solidFill>
                      <a:schemeClr val="lt1"/>
                    </a:solidFill>
                  </a:tcPr>
                </a:tc>
                <a:tc>
                  <a:txBody>
                    <a:bodyPr/>
                    <a:lstStyle/>
                    <a:p>
                      <a:pPr marL="0" lvl="0" indent="0" algn="ctr" rtl="0">
                        <a:spcBef>
                          <a:spcPts val="0"/>
                        </a:spcBef>
                        <a:spcAft>
                          <a:spcPts val="0"/>
                        </a:spcAft>
                        <a:buNone/>
                      </a:pPr>
                      <a:r>
                        <a:rPr lang="en" b="1"/>
                        <a:t>No. of Properties</a:t>
                      </a:r>
                      <a:endParaRPr b="1"/>
                    </a:p>
                  </a:txBody>
                  <a:tcPr marL="91425" marR="91425" marT="91425" marB="91425">
                    <a:solidFill>
                      <a:schemeClr val="lt1"/>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1</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
                        <a:t>124,518</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
                        <a:t>399</a:t>
                      </a:r>
                      <a:endParaRPr/>
                    </a:p>
                  </a:txBody>
                  <a:tcPr marL="91425" marR="91425" marT="91425" marB="91425">
                    <a:solidFill>
                      <a:schemeClr val="lt1"/>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a:t>2</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
                        <a:t>150,775</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
                        <a:t>791</a:t>
                      </a:r>
                      <a:endParaRPr/>
                    </a:p>
                  </a:txBody>
                  <a:tcPr marL="91425" marR="91425" marT="91425" marB="91425">
                    <a:solidFill>
                      <a:schemeClr val="lt1"/>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a:t>3</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
                        <a:t>198,180</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
                        <a:t>455</a:t>
                      </a:r>
                      <a:endParaRPr/>
                    </a:p>
                  </a:txBody>
                  <a:tcPr marL="91425" marR="91425" marT="91425" marB="91425">
                    <a:solidFill>
                      <a:schemeClr val="lt1"/>
                    </a:solidFill>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a:t>4</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
                        <a:t>278,513</a:t>
                      </a:r>
                      <a:endParaRPr/>
                    </a:p>
                  </a:txBody>
                  <a:tcPr marL="91425" marR="91425" marT="91425" marB="91425">
                    <a:solidFill>
                      <a:schemeClr val="lt1"/>
                    </a:solidFill>
                  </a:tcPr>
                </a:tc>
                <a:tc>
                  <a:txBody>
                    <a:bodyPr/>
                    <a:lstStyle/>
                    <a:p>
                      <a:pPr marL="0" lvl="0" indent="0" algn="ctr" rtl="0">
                        <a:spcBef>
                          <a:spcPts val="0"/>
                        </a:spcBef>
                        <a:spcAft>
                          <a:spcPts val="0"/>
                        </a:spcAft>
                        <a:buNone/>
                      </a:pPr>
                      <a:r>
                        <a:rPr lang="en"/>
                        <a:t>406</a:t>
                      </a:r>
                      <a:endParaRPr/>
                    </a:p>
                  </a:txBody>
                  <a:tcPr marL="91425" marR="91425" marT="91425" marB="91425">
                    <a:solidFill>
                      <a:schemeClr val="lt1"/>
                    </a:solidFill>
                  </a:tcPr>
                </a:tc>
                <a:extLst>
                  <a:ext uri="{0D108BD9-81ED-4DB2-BD59-A6C34878D82A}">
                    <a16:rowId xmlns:a16="http://schemas.microsoft.com/office/drawing/2014/main" val="10004"/>
                  </a:ext>
                </a:extLst>
              </a:tr>
            </a:tbl>
          </a:graphicData>
        </a:graphic>
      </p:graphicFrame>
      <p:sp>
        <p:nvSpPr>
          <p:cNvPr id="492" name="Google Shape;492;p53"/>
          <p:cNvSpPr/>
          <p:nvPr/>
        </p:nvSpPr>
        <p:spPr>
          <a:xfrm>
            <a:off x="3933250" y="2486225"/>
            <a:ext cx="615000" cy="393600"/>
          </a:xfrm>
          <a:prstGeom prst="rightArrow">
            <a:avLst>
              <a:gd name="adj1" fmla="val 50000"/>
              <a:gd name="adj2" fmla="val 51676"/>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4"/>
          <p:cNvSpPr txBox="1">
            <a:spLocks noGrp="1"/>
          </p:cNvSpPr>
          <p:nvPr>
            <p:ph type="title"/>
          </p:nvPr>
        </p:nvSpPr>
        <p:spPr>
          <a:xfrm>
            <a:off x="713225" y="445025"/>
            <a:ext cx="784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 - Neighborhood Example</a:t>
            </a:r>
            <a:endParaRPr/>
          </a:p>
        </p:txBody>
      </p:sp>
      <p:sp>
        <p:nvSpPr>
          <p:cNvPr id="498" name="Google Shape;498;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499" name="Google Shape;499;p54"/>
          <p:cNvPicPr preferRelativeResize="0"/>
          <p:nvPr/>
        </p:nvPicPr>
        <p:blipFill>
          <a:blip r:embed="rId3">
            <a:alphaModFix/>
          </a:blip>
          <a:stretch>
            <a:fillRect/>
          </a:stretch>
        </p:blipFill>
        <p:spPr>
          <a:xfrm>
            <a:off x="804638" y="1017725"/>
            <a:ext cx="7534724" cy="3767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5"/>
          <p:cNvSpPr txBox="1">
            <a:spLocks noGrp="1"/>
          </p:cNvSpPr>
          <p:nvPr>
            <p:ph type="title"/>
          </p:nvPr>
        </p:nvSpPr>
        <p:spPr>
          <a:xfrm>
            <a:off x="713225" y="445025"/>
            <a:ext cx="799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Cleaned Data</a:t>
            </a:r>
            <a:endParaRPr/>
          </a:p>
        </p:txBody>
      </p:sp>
      <p:sp>
        <p:nvSpPr>
          <p:cNvPr id="505" name="Google Shape;50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506" name="Google Shape;506;p55"/>
          <p:cNvPicPr preferRelativeResize="0"/>
          <p:nvPr/>
        </p:nvPicPr>
        <p:blipFill>
          <a:blip r:embed="rId3">
            <a:alphaModFix/>
          </a:blip>
          <a:stretch>
            <a:fillRect/>
          </a:stretch>
        </p:blipFill>
        <p:spPr>
          <a:xfrm>
            <a:off x="4528175" y="445025"/>
            <a:ext cx="4397349" cy="4304825"/>
          </a:xfrm>
          <a:prstGeom prst="rect">
            <a:avLst/>
          </a:prstGeom>
          <a:noFill/>
          <a:ln>
            <a:noFill/>
          </a:ln>
        </p:spPr>
      </p:pic>
      <p:sp>
        <p:nvSpPr>
          <p:cNvPr id="507" name="Google Shape;507;p55"/>
          <p:cNvSpPr/>
          <p:nvPr/>
        </p:nvSpPr>
        <p:spPr>
          <a:xfrm rot="5400000">
            <a:off x="1807180" y="2434175"/>
            <a:ext cx="756300" cy="358500"/>
          </a:xfrm>
          <a:prstGeom prst="rightArrow">
            <a:avLst>
              <a:gd name="adj1" fmla="val 50000"/>
              <a:gd name="adj2" fmla="val 31441"/>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5"/>
          <p:cNvSpPr txBox="1">
            <a:spLocks noGrp="1"/>
          </p:cNvSpPr>
          <p:nvPr>
            <p:ph type="subTitle" idx="4294967295"/>
          </p:nvPr>
        </p:nvSpPr>
        <p:spPr>
          <a:xfrm>
            <a:off x="1363937" y="1221250"/>
            <a:ext cx="16428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4000">
                <a:latin typeface="Vidaloka"/>
                <a:ea typeface="Vidaloka"/>
                <a:cs typeface="Vidaloka"/>
                <a:sym typeface="Vidaloka"/>
              </a:rPr>
              <a:t>80</a:t>
            </a:r>
            <a:endParaRPr sz="4000">
              <a:latin typeface="Vidaloka"/>
              <a:ea typeface="Vidaloka"/>
              <a:cs typeface="Vidaloka"/>
              <a:sym typeface="Vidaloka"/>
            </a:endParaRPr>
          </a:p>
        </p:txBody>
      </p:sp>
      <p:sp>
        <p:nvSpPr>
          <p:cNvPr id="509" name="Google Shape;509;p55"/>
          <p:cNvSpPr txBox="1">
            <a:spLocks noGrp="1"/>
          </p:cNvSpPr>
          <p:nvPr>
            <p:ph type="subTitle" idx="4294967295"/>
          </p:nvPr>
        </p:nvSpPr>
        <p:spPr>
          <a:xfrm>
            <a:off x="1029137" y="1786575"/>
            <a:ext cx="2312400" cy="847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dk1"/>
                </a:solidFill>
              </a:rPr>
              <a:t>Original features</a:t>
            </a:r>
            <a:endParaRPr b="1">
              <a:solidFill>
                <a:schemeClr val="dk1"/>
              </a:solidFill>
            </a:endParaRPr>
          </a:p>
        </p:txBody>
      </p:sp>
      <p:sp>
        <p:nvSpPr>
          <p:cNvPr id="510" name="Google Shape;510;p55"/>
          <p:cNvSpPr txBox="1">
            <a:spLocks noGrp="1"/>
          </p:cNvSpPr>
          <p:nvPr>
            <p:ph type="subTitle" idx="4294967295"/>
          </p:nvPr>
        </p:nvSpPr>
        <p:spPr>
          <a:xfrm>
            <a:off x="1363937" y="2952283"/>
            <a:ext cx="16428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4000">
                <a:latin typeface="Vidaloka"/>
                <a:ea typeface="Vidaloka"/>
                <a:cs typeface="Vidaloka"/>
                <a:sym typeface="Vidaloka"/>
              </a:rPr>
              <a:t>33</a:t>
            </a:r>
            <a:endParaRPr sz="4000">
              <a:latin typeface="Vidaloka"/>
              <a:ea typeface="Vidaloka"/>
              <a:cs typeface="Vidaloka"/>
              <a:sym typeface="Vidaloka"/>
            </a:endParaRPr>
          </a:p>
        </p:txBody>
      </p:sp>
      <p:sp>
        <p:nvSpPr>
          <p:cNvPr id="511" name="Google Shape;511;p55"/>
          <p:cNvSpPr txBox="1">
            <a:spLocks noGrp="1"/>
          </p:cNvSpPr>
          <p:nvPr>
            <p:ph type="subTitle" idx="4294967295"/>
          </p:nvPr>
        </p:nvSpPr>
        <p:spPr>
          <a:xfrm>
            <a:off x="713237" y="3572400"/>
            <a:ext cx="2944200" cy="847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a:solidFill>
                  <a:schemeClr val="dk1"/>
                </a:solidFill>
              </a:rPr>
              <a:t>Useful features/</a:t>
            </a:r>
            <a:br>
              <a:rPr lang="en">
                <a:solidFill>
                  <a:schemeClr val="dk1"/>
                </a:solidFill>
              </a:rPr>
            </a:br>
            <a:r>
              <a:rPr lang="en">
                <a:solidFill>
                  <a:schemeClr val="dk1"/>
                </a:solidFill>
              </a:rPr>
              <a:t> group of features</a:t>
            </a:r>
            <a:r>
              <a:rPr lang="en" b="1">
                <a:solidFill>
                  <a:schemeClr val="dk1"/>
                </a:solidFill>
              </a:rPr>
              <a:t> </a:t>
            </a:r>
            <a:endParaRPr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5"/>
        <p:cNvGrpSpPr/>
        <p:nvPr/>
      </p:nvGrpSpPr>
      <p:grpSpPr>
        <a:xfrm>
          <a:off x="0" y="0"/>
          <a:ext cx="0" cy="0"/>
          <a:chOff x="0" y="0"/>
          <a:chExt cx="0" cy="0"/>
        </a:xfrm>
      </p:grpSpPr>
      <p:sp>
        <p:nvSpPr>
          <p:cNvPr id="516" name="Google Shape;516;p56"/>
          <p:cNvSpPr txBox="1">
            <a:spLocks noGrp="1"/>
          </p:cNvSpPr>
          <p:nvPr>
            <p:ph type="title"/>
          </p:nvPr>
        </p:nvSpPr>
        <p:spPr>
          <a:xfrm>
            <a:off x="1409100" y="2544025"/>
            <a:ext cx="6325800" cy="7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Modeling and Evaluation</a:t>
            </a:r>
            <a:endParaRPr sz="3300"/>
          </a:p>
        </p:txBody>
      </p:sp>
      <p:sp>
        <p:nvSpPr>
          <p:cNvPr id="517" name="Google Shape;517;p56"/>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518" name="Google Shape;518;p56"/>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winning formula</a:t>
            </a:r>
            <a:endParaRPr/>
          </a:p>
        </p:txBody>
      </p:sp>
      <p:sp>
        <p:nvSpPr>
          <p:cNvPr id="519" name="Google Shape;519;p56"/>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7"/>
          <p:cNvSpPr txBox="1">
            <a:spLocks noGrp="1"/>
          </p:cNvSpPr>
          <p:nvPr>
            <p:ph type="title"/>
          </p:nvPr>
        </p:nvSpPr>
        <p:spPr>
          <a:xfrm>
            <a:off x="713225" y="445025"/>
            <a:ext cx="791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A look at profits without ProPrata’s help!</a:t>
            </a:r>
            <a:endParaRPr/>
          </a:p>
          <a:p>
            <a:pPr marL="0" lvl="0" indent="0" algn="l" rtl="0">
              <a:spcBef>
                <a:spcPts val="0"/>
              </a:spcBef>
              <a:spcAft>
                <a:spcPts val="0"/>
              </a:spcAft>
              <a:buNone/>
            </a:pPr>
            <a:endParaRPr/>
          </a:p>
          <a:p>
            <a:pPr marL="0" lvl="0" indent="0" algn="l" rtl="0">
              <a:spcBef>
                <a:spcPts val="0"/>
              </a:spcBef>
              <a:spcAft>
                <a:spcPts val="0"/>
              </a:spcAft>
              <a:buNone/>
            </a:pPr>
            <a:r>
              <a:rPr lang="en"/>
              <a:t>Losses in potential profits of up to $</a:t>
            </a:r>
            <a:r>
              <a:rPr lang="en" sz="2800" i="1"/>
              <a:t>70000 and more.</a:t>
            </a:r>
            <a:endParaRPr/>
          </a:p>
        </p:txBody>
      </p:sp>
      <p:sp>
        <p:nvSpPr>
          <p:cNvPr id="525" name="Google Shape;525;p57"/>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526" name="Google Shape;526;p57"/>
          <p:cNvGrpSpPr/>
          <p:nvPr/>
        </p:nvGrpSpPr>
        <p:grpSpPr>
          <a:xfrm>
            <a:off x="3714162" y="2800471"/>
            <a:ext cx="1655441" cy="1595415"/>
            <a:chOff x="-53232900" y="3192625"/>
            <a:chExt cx="298525" cy="319000"/>
          </a:xfrm>
        </p:grpSpPr>
        <p:sp>
          <p:nvSpPr>
            <p:cNvPr id="527" name="Google Shape;527;p5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57"/>
          <p:cNvSpPr/>
          <p:nvPr/>
        </p:nvSpPr>
        <p:spPr>
          <a:xfrm rot="5400000">
            <a:off x="4228105" y="3611658"/>
            <a:ext cx="322500" cy="816600"/>
          </a:xfrm>
          <a:prstGeom prst="mo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8"/>
          <p:cNvSpPr txBox="1">
            <a:spLocks noGrp="1"/>
          </p:cNvSpPr>
          <p:nvPr>
            <p:ph type="title"/>
          </p:nvPr>
        </p:nvSpPr>
        <p:spPr>
          <a:xfrm>
            <a:off x="713225" y="1060950"/>
            <a:ext cx="791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ProPrata’s help, profits have gone up as much as $48000!</a:t>
            </a:r>
            <a:endParaRPr/>
          </a:p>
          <a:p>
            <a:pPr marL="0" lvl="0" indent="0" algn="l" rtl="0">
              <a:spcBef>
                <a:spcPts val="0"/>
              </a:spcBef>
              <a:spcAft>
                <a:spcPts val="0"/>
              </a:spcAft>
              <a:buNone/>
            </a:pPr>
            <a:endParaRPr/>
          </a:p>
        </p:txBody>
      </p:sp>
      <p:sp>
        <p:nvSpPr>
          <p:cNvPr id="541" name="Google Shape;541;p58"/>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542" name="Google Shape;542;p58"/>
          <p:cNvPicPr preferRelativeResize="0"/>
          <p:nvPr/>
        </p:nvPicPr>
        <p:blipFill>
          <a:blip r:embed="rId3">
            <a:alphaModFix/>
          </a:blip>
          <a:stretch>
            <a:fillRect/>
          </a:stretch>
        </p:blipFill>
        <p:spPr>
          <a:xfrm>
            <a:off x="2457000" y="2460125"/>
            <a:ext cx="2054100" cy="1936275"/>
          </a:xfrm>
          <a:prstGeom prst="rect">
            <a:avLst/>
          </a:prstGeom>
          <a:noFill/>
          <a:ln>
            <a:noFill/>
          </a:ln>
        </p:spPr>
      </p:pic>
      <p:grpSp>
        <p:nvGrpSpPr>
          <p:cNvPr id="543" name="Google Shape;543;p58"/>
          <p:cNvGrpSpPr/>
          <p:nvPr/>
        </p:nvGrpSpPr>
        <p:grpSpPr>
          <a:xfrm>
            <a:off x="3920062" y="2800996"/>
            <a:ext cx="1655441" cy="1595415"/>
            <a:chOff x="-53232900" y="3192625"/>
            <a:chExt cx="298525" cy="319000"/>
          </a:xfrm>
        </p:grpSpPr>
        <p:sp>
          <p:nvSpPr>
            <p:cNvPr id="544" name="Google Shape;544;p5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58"/>
          <p:cNvSpPr/>
          <p:nvPr/>
        </p:nvSpPr>
        <p:spPr>
          <a:xfrm rot="-5092676">
            <a:off x="4369191" y="3677022"/>
            <a:ext cx="322588" cy="816534"/>
          </a:xfrm>
          <a:prstGeom prst="mo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9"/>
          <p:cNvSpPr txBox="1">
            <a:spLocks noGrp="1"/>
          </p:cNvSpPr>
          <p:nvPr>
            <p:ph type="ctrTitle"/>
          </p:nvPr>
        </p:nvSpPr>
        <p:spPr>
          <a:xfrm>
            <a:off x="1039975" y="1934100"/>
            <a:ext cx="7064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But how did we do it?</a:t>
            </a:r>
            <a:endParaRPr/>
          </a:p>
          <a:p>
            <a:pPr marL="0" lvl="0" indent="0" algn="l" rtl="0">
              <a:spcBef>
                <a:spcPts val="0"/>
              </a:spcBef>
              <a:spcAft>
                <a:spcPts val="0"/>
              </a:spcAft>
              <a:buClr>
                <a:schemeClr val="dk1"/>
              </a:buClr>
              <a:buSzPts val="1100"/>
              <a:buFont typeface="Arial"/>
              <a:buNone/>
            </a:pPr>
            <a:r>
              <a:rPr lang="en" sz="2500"/>
              <a:t>Let’s take a look at our Proprata’s formula VS other companies’ formula!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563" name="Google Shape;563;p60"/>
          <p:cNvSpPr txBox="1">
            <a:spLocks noGrp="1"/>
          </p:cNvSpPr>
          <p:nvPr>
            <p:ph type="title" idx="4294967295"/>
          </p:nvPr>
        </p:nvSpPr>
        <p:spPr>
          <a:xfrm>
            <a:off x="725625" y="100925"/>
            <a:ext cx="383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a:t>Proprata’s Model</a:t>
            </a:r>
            <a:endParaRPr/>
          </a:p>
        </p:txBody>
      </p:sp>
      <p:pic>
        <p:nvPicPr>
          <p:cNvPr id="564" name="Google Shape;564;p60"/>
          <p:cNvPicPr preferRelativeResize="0"/>
          <p:nvPr/>
        </p:nvPicPr>
        <p:blipFill>
          <a:blip r:embed="rId3">
            <a:alphaModFix/>
          </a:blip>
          <a:stretch>
            <a:fillRect/>
          </a:stretch>
        </p:blipFill>
        <p:spPr>
          <a:xfrm>
            <a:off x="0" y="710525"/>
            <a:ext cx="4528401" cy="2522051"/>
          </a:xfrm>
          <a:prstGeom prst="rect">
            <a:avLst/>
          </a:prstGeom>
          <a:noFill/>
          <a:ln>
            <a:noFill/>
          </a:ln>
        </p:spPr>
      </p:pic>
      <p:pic>
        <p:nvPicPr>
          <p:cNvPr id="565" name="Google Shape;565;p60"/>
          <p:cNvPicPr preferRelativeResize="0"/>
          <p:nvPr/>
        </p:nvPicPr>
        <p:blipFill rotWithShape="1">
          <a:blip r:embed="rId4">
            <a:alphaModFix/>
          </a:blip>
          <a:srcRect t="2818"/>
          <a:stretch/>
        </p:blipFill>
        <p:spPr>
          <a:xfrm>
            <a:off x="4528399" y="710525"/>
            <a:ext cx="4621686" cy="2522050"/>
          </a:xfrm>
          <a:prstGeom prst="rect">
            <a:avLst/>
          </a:prstGeom>
          <a:noFill/>
          <a:ln>
            <a:noFill/>
          </a:ln>
        </p:spPr>
      </p:pic>
      <p:sp>
        <p:nvSpPr>
          <p:cNvPr id="566" name="Google Shape;566;p60"/>
          <p:cNvSpPr txBox="1">
            <a:spLocks noGrp="1"/>
          </p:cNvSpPr>
          <p:nvPr>
            <p:ph type="body" idx="4294967295"/>
          </p:nvPr>
        </p:nvSpPr>
        <p:spPr>
          <a:xfrm>
            <a:off x="5100225" y="3178743"/>
            <a:ext cx="3636300" cy="9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Prediction buffer</a:t>
            </a:r>
            <a:endParaRPr b="1">
              <a:solidFill>
                <a:schemeClr val="dk1"/>
              </a:solidFill>
            </a:endParaRPr>
          </a:p>
          <a:p>
            <a:pPr marL="0" lvl="0" indent="0" algn="l" rtl="0">
              <a:spcBef>
                <a:spcPts val="0"/>
              </a:spcBef>
              <a:spcAft>
                <a:spcPts val="1200"/>
              </a:spcAft>
              <a:buNone/>
            </a:pPr>
            <a:r>
              <a:rPr lang="en">
                <a:solidFill>
                  <a:schemeClr val="dk1"/>
                </a:solidFill>
              </a:rPr>
              <a:t>$22,692.69</a:t>
            </a:r>
            <a:br>
              <a:rPr lang="en">
                <a:solidFill>
                  <a:schemeClr val="dk1"/>
                </a:solidFill>
              </a:rPr>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89%</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90% </a:t>
            </a:r>
            <a:endParaRPr>
              <a:solidFill>
                <a:schemeClr val="dk1"/>
              </a:solidFill>
            </a:endParaRPr>
          </a:p>
        </p:txBody>
      </p:sp>
      <p:sp>
        <p:nvSpPr>
          <p:cNvPr id="567" name="Google Shape;567;p60"/>
          <p:cNvSpPr txBox="1">
            <a:spLocks noGrp="1"/>
          </p:cNvSpPr>
          <p:nvPr>
            <p:ph type="body" idx="4294967295"/>
          </p:nvPr>
        </p:nvSpPr>
        <p:spPr>
          <a:xfrm>
            <a:off x="725625" y="3178743"/>
            <a:ext cx="3636300" cy="11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Prediction buffer</a:t>
            </a:r>
            <a:endParaRPr b="1">
              <a:solidFill>
                <a:schemeClr val="dk1"/>
              </a:solidFill>
            </a:endParaRPr>
          </a:p>
          <a:p>
            <a:pPr marL="0" lvl="0" indent="0" algn="l" rtl="0">
              <a:spcBef>
                <a:spcPts val="0"/>
              </a:spcBef>
              <a:spcAft>
                <a:spcPts val="0"/>
              </a:spcAft>
              <a:buNone/>
            </a:pPr>
            <a:r>
              <a:rPr lang="en"/>
              <a:t>$20,253.00</a:t>
            </a:r>
            <a:br>
              <a:rPr lang="en"/>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92%</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93% </a:t>
            </a:r>
            <a:endParaRPr>
              <a:solidFill>
                <a:schemeClr val="dk1"/>
              </a:solidFill>
            </a:endParaRPr>
          </a:p>
          <a:p>
            <a:pPr marL="0" lvl="0" indent="0" algn="l" rtl="0">
              <a:spcBef>
                <a:spcPts val="0"/>
              </a:spcBef>
              <a:spcAft>
                <a:spcPts val="1200"/>
              </a:spcAft>
              <a:buNone/>
            </a:pPr>
            <a:endParaRPr/>
          </a:p>
        </p:txBody>
      </p:sp>
      <p:sp>
        <p:nvSpPr>
          <p:cNvPr id="568" name="Google Shape;568;p60"/>
          <p:cNvSpPr txBox="1"/>
          <p:nvPr/>
        </p:nvSpPr>
        <p:spPr>
          <a:xfrm>
            <a:off x="5418375" y="6402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3000">
                <a:solidFill>
                  <a:schemeClr val="dk1"/>
                </a:solidFill>
                <a:latin typeface="Vidaloka"/>
                <a:ea typeface="Vidaloka"/>
                <a:cs typeface="Vidaloka"/>
                <a:sym typeface="Vidaloka"/>
              </a:rPr>
              <a:t>Coy A’s Model</a:t>
            </a:r>
            <a:endParaRPr sz="3000">
              <a:solidFill>
                <a:schemeClr val="dk1"/>
              </a:solidFill>
              <a:latin typeface="Vidaloka"/>
              <a:ea typeface="Vidaloka"/>
              <a:cs typeface="Vidaloka"/>
              <a:sym typeface="Vidalok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574" name="Google Shape;574;p61"/>
          <p:cNvSpPr txBox="1">
            <a:spLocks noGrp="1"/>
          </p:cNvSpPr>
          <p:nvPr>
            <p:ph type="title" idx="4294967295"/>
          </p:nvPr>
        </p:nvSpPr>
        <p:spPr>
          <a:xfrm>
            <a:off x="725625" y="100925"/>
            <a:ext cx="383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a:t>Proprata’s Model</a:t>
            </a:r>
            <a:endParaRPr/>
          </a:p>
        </p:txBody>
      </p:sp>
      <p:pic>
        <p:nvPicPr>
          <p:cNvPr id="575" name="Google Shape;575;p61"/>
          <p:cNvPicPr preferRelativeResize="0"/>
          <p:nvPr/>
        </p:nvPicPr>
        <p:blipFill>
          <a:blip r:embed="rId3">
            <a:alphaModFix/>
          </a:blip>
          <a:stretch>
            <a:fillRect/>
          </a:stretch>
        </p:blipFill>
        <p:spPr>
          <a:xfrm>
            <a:off x="0" y="710525"/>
            <a:ext cx="4528401" cy="2522051"/>
          </a:xfrm>
          <a:prstGeom prst="rect">
            <a:avLst/>
          </a:prstGeom>
          <a:noFill/>
          <a:ln>
            <a:noFill/>
          </a:ln>
        </p:spPr>
      </p:pic>
      <p:sp>
        <p:nvSpPr>
          <p:cNvPr id="576" name="Google Shape;576;p61"/>
          <p:cNvSpPr txBox="1">
            <a:spLocks noGrp="1"/>
          </p:cNvSpPr>
          <p:nvPr>
            <p:ph type="body" idx="4294967295"/>
          </p:nvPr>
        </p:nvSpPr>
        <p:spPr>
          <a:xfrm>
            <a:off x="5100225" y="3178743"/>
            <a:ext cx="3636300" cy="9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Prediction buffer</a:t>
            </a:r>
            <a:endParaRPr b="1">
              <a:solidFill>
                <a:schemeClr val="dk1"/>
              </a:solidFill>
            </a:endParaRPr>
          </a:p>
          <a:p>
            <a:pPr marL="0" lvl="0" indent="0" algn="l" rtl="0">
              <a:spcBef>
                <a:spcPts val="0"/>
              </a:spcBef>
              <a:spcAft>
                <a:spcPts val="1200"/>
              </a:spcAft>
              <a:buNone/>
            </a:pPr>
            <a:r>
              <a:rPr lang="en">
                <a:solidFill>
                  <a:schemeClr val="dk1"/>
                </a:solidFill>
              </a:rPr>
              <a:t>$22,673.49</a:t>
            </a:r>
            <a:br>
              <a:rPr lang="en">
                <a:solidFill>
                  <a:schemeClr val="dk1"/>
                </a:solidFill>
              </a:rPr>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89%</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90% </a:t>
            </a:r>
            <a:endParaRPr>
              <a:solidFill>
                <a:schemeClr val="dk1"/>
              </a:solidFill>
            </a:endParaRPr>
          </a:p>
        </p:txBody>
      </p:sp>
      <p:sp>
        <p:nvSpPr>
          <p:cNvPr id="577" name="Google Shape;577;p61"/>
          <p:cNvSpPr txBox="1">
            <a:spLocks noGrp="1"/>
          </p:cNvSpPr>
          <p:nvPr>
            <p:ph type="body" idx="4294967295"/>
          </p:nvPr>
        </p:nvSpPr>
        <p:spPr>
          <a:xfrm>
            <a:off x="725625" y="3178743"/>
            <a:ext cx="3636300" cy="11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Prediction buffer</a:t>
            </a:r>
            <a:endParaRPr b="1">
              <a:solidFill>
                <a:schemeClr val="dk1"/>
              </a:solidFill>
            </a:endParaRPr>
          </a:p>
          <a:p>
            <a:pPr marL="0" lvl="0" indent="0" algn="l" rtl="0">
              <a:spcBef>
                <a:spcPts val="0"/>
              </a:spcBef>
              <a:spcAft>
                <a:spcPts val="0"/>
              </a:spcAft>
              <a:buNone/>
            </a:pPr>
            <a:r>
              <a:rPr lang="en"/>
              <a:t>$20,253.00</a:t>
            </a:r>
            <a:br>
              <a:rPr lang="en"/>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92%</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93% </a:t>
            </a:r>
            <a:endParaRPr>
              <a:solidFill>
                <a:schemeClr val="dk1"/>
              </a:solidFill>
            </a:endParaRPr>
          </a:p>
          <a:p>
            <a:pPr marL="0" lvl="0" indent="0" algn="l" rtl="0">
              <a:spcBef>
                <a:spcPts val="0"/>
              </a:spcBef>
              <a:spcAft>
                <a:spcPts val="1200"/>
              </a:spcAft>
              <a:buNone/>
            </a:pPr>
            <a:endParaRPr/>
          </a:p>
        </p:txBody>
      </p:sp>
      <p:sp>
        <p:nvSpPr>
          <p:cNvPr id="578" name="Google Shape;578;p61"/>
          <p:cNvSpPr txBox="1"/>
          <p:nvPr/>
        </p:nvSpPr>
        <p:spPr>
          <a:xfrm>
            <a:off x="5418375" y="6402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3000">
                <a:solidFill>
                  <a:schemeClr val="dk1"/>
                </a:solidFill>
                <a:latin typeface="Vidaloka"/>
                <a:ea typeface="Vidaloka"/>
                <a:cs typeface="Vidaloka"/>
                <a:sym typeface="Vidaloka"/>
              </a:rPr>
              <a:t>Coy B’s Model</a:t>
            </a:r>
            <a:endParaRPr sz="3000">
              <a:solidFill>
                <a:schemeClr val="dk1"/>
              </a:solidFill>
              <a:latin typeface="Vidaloka"/>
              <a:ea typeface="Vidaloka"/>
              <a:cs typeface="Vidaloka"/>
              <a:sym typeface="Vidaloka"/>
            </a:endParaRPr>
          </a:p>
        </p:txBody>
      </p:sp>
      <p:pic>
        <p:nvPicPr>
          <p:cNvPr id="579" name="Google Shape;579;p61"/>
          <p:cNvPicPr preferRelativeResize="0"/>
          <p:nvPr/>
        </p:nvPicPr>
        <p:blipFill rotWithShape="1">
          <a:blip r:embed="rId4">
            <a:alphaModFix/>
          </a:blip>
          <a:srcRect t="1729"/>
          <a:stretch/>
        </p:blipFill>
        <p:spPr>
          <a:xfrm>
            <a:off x="4528400" y="710525"/>
            <a:ext cx="4615600" cy="2522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585" name="Google Shape;585;p62"/>
          <p:cNvSpPr txBox="1">
            <a:spLocks noGrp="1"/>
          </p:cNvSpPr>
          <p:nvPr>
            <p:ph type="title" idx="4294967295"/>
          </p:nvPr>
        </p:nvSpPr>
        <p:spPr>
          <a:xfrm>
            <a:off x="725625" y="100925"/>
            <a:ext cx="383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a:t>Proprata’s Model</a:t>
            </a:r>
            <a:endParaRPr/>
          </a:p>
        </p:txBody>
      </p:sp>
      <p:pic>
        <p:nvPicPr>
          <p:cNvPr id="586" name="Google Shape;586;p62"/>
          <p:cNvPicPr preferRelativeResize="0"/>
          <p:nvPr/>
        </p:nvPicPr>
        <p:blipFill>
          <a:blip r:embed="rId3">
            <a:alphaModFix/>
          </a:blip>
          <a:stretch>
            <a:fillRect/>
          </a:stretch>
        </p:blipFill>
        <p:spPr>
          <a:xfrm>
            <a:off x="0" y="710525"/>
            <a:ext cx="4528401" cy="2522051"/>
          </a:xfrm>
          <a:prstGeom prst="rect">
            <a:avLst/>
          </a:prstGeom>
          <a:noFill/>
          <a:ln>
            <a:noFill/>
          </a:ln>
        </p:spPr>
      </p:pic>
      <p:sp>
        <p:nvSpPr>
          <p:cNvPr id="587" name="Google Shape;587;p62"/>
          <p:cNvSpPr txBox="1">
            <a:spLocks noGrp="1"/>
          </p:cNvSpPr>
          <p:nvPr>
            <p:ph type="body" idx="4294967295"/>
          </p:nvPr>
        </p:nvSpPr>
        <p:spPr>
          <a:xfrm>
            <a:off x="5100225" y="3178743"/>
            <a:ext cx="3636300" cy="9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Prediction buffer</a:t>
            </a:r>
            <a:endParaRPr b="1">
              <a:solidFill>
                <a:schemeClr val="dk1"/>
              </a:solidFill>
            </a:endParaRPr>
          </a:p>
          <a:p>
            <a:pPr marL="0" lvl="0" indent="0" algn="l" rtl="0">
              <a:spcBef>
                <a:spcPts val="0"/>
              </a:spcBef>
              <a:spcAft>
                <a:spcPts val="1200"/>
              </a:spcAft>
              <a:buNone/>
            </a:pPr>
            <a:r>
              <a:rPr lang="en">
                <a:solidFill>
                  <a:schemeClr val="dk1"/>
                </a:solidFill>
              </a:rPr>
              <a:t>$22,685.97</a:t>
            </a:r>
            <a:br>
              <a:rPr lang="en">
                <a:solidFill>
                  <a:schemeClr val="dk1"/>
                </a:solidFill>
              </a:rPr>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89%</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90% </a:t>
            </a:r>
            <a:endParaRPr>
              <a:solidFill>
                <a:schemeClr val="dk1"/>
              </a:solidFill>
            </a:endParaRPr>
          </a:p>
        </p:txBody>
      </p:sp>
      <p:sp>
        <p:nvSpPr>
          <p:cNvPr id="588" name="Google Shape;588;p62"/>
          <p:cNvSpPr txBox="1">
            <a:spLocks noGrp="1"/>
          </p:cNvSpPr>
          <p:nvPr>
            <p:ph type="body" idx="4294967295"/>
          </p:nvPr>
        </p:nvSpPr>
        <p:spPr>
          <a:xfrm>
            <a:off x="725625" y="3178743"/>
            <a:ext cx="3636300" cy="11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Prediction buffer</a:t>
            </a:r>
            <a:endParaRPr b="1">
              <a:solidFill>
                <a:schemeClr val="dk1"/>
              </a:solidFill>
            </a:endParaRPr>
          </a:p>
          <a:p>
            <a:pPr marL="0" lvl="0" indent="0" algn="l" rtl="0">
              <a:spcBef>
                <a:spcPts val="0"/>
              </a:spcBef>
              <a:spcAft>
                <a:spcPts val="0"/>
              </a:spcAft>
              <a:buNone/>
            </a:pPr>
            <a:r>
              <a:rPr lang="en"/>
              <a:t>$20,253.00</a:t>
            </a:r>
            <a:br>
              <a:rPr lang="en"/>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92%</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93% </a:t>
            </a:r>
            <a:endParaRPr>
              <a:solidFill>
                <a:schemeClr val="dk1"/>
              </a:solidFill>
            </a:endParaRPr>
          </a:p>
          <a:p>
            <a:pPr marL="0" lvl="0" indent="0" algn="l" rtl="0">
              <a:spcBef>
                <a:spcPts val="0"/>
              </a:spcBef>
              <a:spcAft>
                <a:spcPts val="1200"/>
              </a:spcAft>
              <a:buNone/>
            </a:pPr>
            <a:endParaRPr/>
          </a:p>
        </p:txBody>
      </p:sp>
      <p:sp>
        <p:nvSpPr>
          <p:cNvPr id="589" name="Google Shape;589;p62"/>
          <p:cNvSpPr txBox="1"/>
          <p:nvPr/>
        </p:nvSpPr>
        <p:spPr>
          <a:xfrm>
            <a:off x="5418375" y="6402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3000">
                <a:solidFill>
                  <a:schemeClr val="dk1"/>
                </a:solidFill>
                <a:latin typeface="Vidaloka"/>
                <a:ea typeface="Vidaloka"/>
                <a:cs typeface="Vidaloka"/>
                <a:sym typeface="Vidaloka"/>
              </a:rPr>
              <a:t>Coy C’s Model</a:t>
            </a:r>
            <a:endParaRPr sz="3000">
              <a:solidFill>
                <a:schemeClr val="dk1"/>
              </a:solidFill>
              <a:latin typeface="Vidaloka"/>
              <a:ea typeface="Vidaloka"/>
              <a:cs typeface="Vidaloka"/>
              <a:sym typeface="Vidaloka"/>
            </a:endParaRPr>
          </a:p>
        </p:txBody>
      </p:sp>
      <p:pic>
        <p:nvPicPr>
          <p:cNvPr id="590" name="Google Shape;590;p62"/>
          <p:cNvPicPr preferRelativeResize="0"/>
          <p:nvPr/>
        </p:nvPicPr>
        <p:blipFill>
          <a:blip r:embed="rId4">
            <a:alphaModFix/>
          </a:blip>
          <a:stretch>
            <a:fillRect/>
          </a:stretch>
        </p:blipFill>
        <p:spPr>
          <a:xfrm>
            <a:off x="4528400" y="710525"/>
            <a:ext cx="4615600" cy="2522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255050" y="1225400"/>
            <a:ext cx="8301900" cy="26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Welcome!</a:t>
            </a:r>
            <a:endParaRPr sz="2900"/>
          </a:p>
          <a:p>
            <a:pPr marL="0" lvl="0" indent="0" algn="ctr" rtl="0">
              <a:spcBef>
                <a:spcPts val="0"/>
              </a:spcBef>
              <a:spcAft>
                <a:spcPts val="0"/>
              </a:spcAft>
              <a:buNone/>
            </a:pPr>
            <a:r>
              <a:rPr lang="en" sz="2900"/>
              <a:t>Property Flipping Masterclass</a:t>
            </a:r>
            <a:endParaRPr sz="2900"/>
          </a:p>
          <a:p>
            <a:pPr marL="0" lvl="0" indent="0" algn="ctr" rtl="0">
              <a:spcBef>
                <a:spcPts val="0"/>
              </a:spcBef>
              <a:spcAft>
                <a:spcPts val="0"/>
              </a:spcAft>
              <a:buNone/>
            </a:pPr>
            <a:r>
              <a:rPr lang="en"/>
              <a:t>11 Dec 2011</a:t>
            </a:r>
            <a:endParaRPr/>
          </a:p>
        </p:txBody>
      </p:sp>
      <p:sp>
        <p:nvSpPr>
          <p:cNvPr id="290" name="Google Shape;290;p36"/>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596" name="Google Shape;596;p63"/>
          <p:cNvSpPr txBox="1">
            <a:spLocks noGrp="1"/>
          </p:cNvSpPr>
          <p:nvPr>
            <p:ph type="title" idx="4294967295"/>
          </p:nvPr>
        </p:nvSpPr>
        <p:spPr>
          <a:xfrm>
            <a:off x="725625" y="100925"/>
            <a:ext cx="383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a:t>Proprata’s Model</a:t>
            </a:r>
            <a:endParaRPr/>
          </a:p>
        </p:txBody>
      </p:sp>
      <p:pic>
        <p:nvPicPr>
          <p:cNvPr id="597" name="Google Shape;597;p63"/>
          <p:cNvPicPr preferRelativeResize="0"/>
          <p:nvPr/>
        </p:nvPicPr>
        <p:blipFill>
          <a:blip r:embed="rId3">
            <a:alphaModFix/>
          </a:blip>
          <a:stretch>
            <a:fillRect/>
          </a:stretch>
        </p:blipFill>
        <p:spPr>
          <a:xfrm>
            <a:off x="0" y="710525"/>
            <a:ext cx="4528401" cy="2522051"/>
          </a:xfrm>
          <a:prstGeom prst="rect">
            <a:avLst/>
          </a:prstGeom>
          <a:noFill/>
          <a:ln>
            <a:noFill/>
          </a:ln>
        </p:spPr>
      </p:pic>
      <p:sp>
        <p:nvSpPr>
          <p:cNvPr id="598" name="Google Shape;598;p63"/>
          <p:cNvSpPr txBox="1">
            <a:spLocks noGrp="1"/>
          </p:cNvSpPr>
          <p:nvPr>
            <p:ph type="body" idx="4294967295"/>
          </p:nvPr>
        </p:nvSpPr>
        <p:spPr>
          <a:xfrm>
            <a:off x="5100225" y="3178743"/>
            <a:ext cx="3636300" cy="9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Prediction buffer</a:t>
            </a:r>
            <a:endParaRPr b="1">
              <a:solidFill>
                <a:schemeClr val="dk1"/>
              </a:solidFill>
            </a:endParaRPr>
          </a:p>
          <a:p>
            <a:pPr marL="0" lvl="0" indent="0" algn="l" rtl="0">
              <a:spcBef>
                <a:spcPts val="0"/>
              </a:spcBef>
              <a:spcAft>
                <a:spcPts val="1200"/>
              </a:spcAft>
              <a:buNone/>
            </a:pPr>
            <a:r>
              <a:rPr lang="en">
                <a:solidFill>
                  <a:schemeClr val="dk1"/>
                </a:solidFill>
              </a:rPr>
              <a:t>$22,676.54</a:t>
            </a:r>
            <a:br>
              <a:rPr lang="en">
                <a:solidFill>
                  <a:schemeClr val="dk1"/>
                </a:solidFill>
              </a:rPr>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89%</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90% </a:t>
            </a:r>
            <a:endParaRPr>
              <a:solidFill>
                <a:schemeClr val="dk1"/>
              </a:solidFill>
            </a:endParaRPr>
          </a:p>
        </p:txBody>
      </p:sp>
      <p:sp>
        <p:nvSpPr>
          <p:cNvPr id="599" name="Google Shape;599;p63"/>
          <p:cNvSpPr txBox="1">
            <a:spLocks noGrp="1"/>
          </p:cNvSpPr>
          <p:nvPr>
            <p:ph type="body" idx="4294967295"/>
          </p:nvPr>
        </p:nvSpPr>
        <p:spPr>
          <a:xfrm>
            <a:off x="725625" y="3178743"/>
            <a:ext cx="3636300" cy="11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Prediction buffer</a:t>
            </a:r>
            <a:endParaRPr b="1">
              <a:solidFill>
                <a:schemeClr val="dk1"/>
              </a:solidFill>
            </a:endParaRPr>
          </a:p>
          <a:p>
            <a:pPr marL="0" lvl="0" indent="0" algn="l" rtl="0">
              <a:spcBef>
                <a:spcPts val="0"/>
              </a:spcBef>
              <a:spcAft>
                <a:spcPts val="0"/>
              </a:spcAft>
              <a:buNone/>
            </a:pPr>
            <a:r>
              <a:rPr lang="en"/>
              <a:t>$20,253.00</a:t>
            </a:r>
            <a:br>
              <a:rPr lang="en"/>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92%</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93% </a:t>
            </a:r>
            <a:endParaRPr>
              <a:solidFill>
                <a:schemeClr val="dk1"/>
              </a:solidFill>
            </a:endParaRPr>
          </a:p>
          <a:p>
            <a:pPr marL="0" lvl="0" indent="0" algn="l" rtl="0">
              <a:spcBef>
                <a:spcPts val="0"/>
              </a:spcBef>
              <a:spcAft>
                <a:spcPts val="1200"/>
              </a:spcAft>
              <a:buNone/>
            </a:pPr>
            <a:endParaRPr/>
          </a:p>
        </p:txBody>
      </p:sp>
      <p:sp>
        <p:nvSpPr>
          <p:cNvPr id="600" name="Google Shape;600;p63"/>
          <p:cNvSpPr txBox="1"/>
          <p:nvPr/>
        </p:nvSpPr>
        <p:spPr>
          <a:xfrm>
            <a:off x="5418375" y="6402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3000">
                <a:solidFill>
                  <a:schemeClr val="dk1"/>
                </a:solidFill>
                <a:latin typeface="Vidaloka"/>
                <a:ea typeface="Vidaloka"/>
                <a:cs typeface="Vidaloka"/>
                <a:sym typeface="Vidaloka"/>
              </a:rPr>
              <a:t>Coy D’s Model</a:t>
            </a:r>
            <a:endParaRPr sz="3000">
              <a:solidFill>
                <a:schemeClr val="dk1"/>
              </a:solidFill>
              <a:latin typeface="Vidaloka"/>
              <a:ea typeface="Vidaloka"/>
              <a:cs typeface="Vidaloka"/>
              <a:sym typeface="Vidaloka"/>
            </a:endParaRPr>
          </a:p>
        </p:txBody>
      </p:sp>
      <p:pic>
        <p:nvPicPr>
          <p:cNvPr id="601" name="Google Shape;601;p63"/>
          <p:cNvPicPr preferRelativeResize="0"/>
          <p:nvPr/>
        </p:nvPicPr>
        <p:blipFill>
          <a:blip r:embed="rId4">
            <a:alphaModFix/>
          </a:blip>
          <a:stretch>
            <a:fillRect/>
          </a:stretch>
        </p:blipFill>
        <p:spPr>
          <a:xfrm>
            <a:off x="4528400" y="710525"/>
            <a:ext cx="4615601" cy="2522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607" name="Google Shape;607;p64"/>
          <p:cNvSpPr txBox="1">
            <a:spLocks noGrp="1"/>
          </p:cNvSpPr>
          <p:nvPr>
            <p:ph type="title" idx="4294967295"/>
          </p:nvPr>
        </p:nvSpPr>
        <p:spPr>
          <a:xfrm>
            <a:off x="725625" y="100925"/>
            <a:ext cx="383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a:t>Proprata’s Model</a:t>
            </a:r>
            <a:endParaRPr/>
          </a:p>
        </p:txBody>
      </p:sp>
      <p:pic>
        <p:nvPicPr>
          <p:cNvPr id="608" name="Google Shape;608;p64"/>
          <p:cNvPicPr preferRelativeResize="0"/>
          <p:nvPr/>
        </p:nvPicPr>
        <p:blipFill>
          <a:blip r:embed="rId3">
            <a:alphaModFix/>
          </a:blip>
          <a:stretch>
            <a:fillRect/>
          </a:stretch>
        </p:blipFill>
        <p:spPr>
          <a:xfrm>
            <a:off x="0" y="710525"/>
            <a:ext cx="4528401" cy="2522051"/>
          </a:xfrm>
          <a:prstGeom prst="rect">
            <a:avLst/>
          </a:prstGeom>
          <a:noFill/>
          <a:ln>
            <a:noFill/>
          </a:ln>
        </p:spPr>
      </p:pic>
      <p:sp>
        <p:nvSpPr>
          <p:cNvPr id="609" name="Google Shape;609;p64"/>
          <p:cNvSpPr txBox="1">
            <a:spLocks noGrp="1"/>
          </p:cNvSpPr>
          <p:nvPr>
            <p:ph type="body" idx="4294967295"/>
          </p:nvPr>
        </p:nvSpPr>
        <p:spPr>
          <a:xfrm>
            <a:off x="5100225" y="3178743"/>
            <a:ext cx="3636300" cy="9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Prediction buffer</a:t>
            </a:r>
            <a:endParaRPr b="1">
              <a:solidFill>
                <a:schemeClr val="dk1"/>
              </a:solidFill>
            </a:endParaRPr>
          </a:p>
          <a:p>
            <a:pPr marL="0" lvl="0" indent="0" algn="l" rtl="0">
              <a:spcBef>
                <a:spcPts val="0"/>
              </a:spcBef>
              <a:spcAft>
                <a:spcPts val="1200"/>
              </a:spcAft>
              <a:buNone/>
            </a:pPr>
            <a:r>
              <a:rPr lang="en">
                <a:solidFill>
                  <a:schemeClr val="dk1"/>
                </a:solidFill>
              </a:rPr>
              <a:t>$22,752.07</a:t>
            </a:r>
            <a:br>
              <a:rPr lang="en">
                <a:solidFill>
                  <a:schemeClr val="dk1"/>
                </a:solidFill>
              </a:rPr>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89%</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90% </a:t>
            </a:r>
            <a:endParaRPr>
              <a:solidFill>
                <a:schemeClr val="dk1"/>
              </a:solidFill>
            </a:endParaRPr>
          </a:p>
        </p:txBody>
      </p:sp>
      <p:sp>
        <p:nvSpPr>
          <p:cNvPr id="610" name="Google Shape;610;p64"/>
          <p:cNvSpPr txBox="1">
            <a:spLocks noGrp="1"/>
          </p:cNvSpPr>
          <p:nvPr>
            <p:ph type="body" idx="4294967295"/>
          </p:nvPr>
        </p:nvSpPr>
        <p:spPr>
          <a:xfrm>
            <a:off x="725625" y="3178743"/>
            <a:ext cx="3636300" cy="11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Prediction buffer</a:t>
            </a:r>
            <a:endParaRPr b="1">
              <a:solidFill>
                <a:schemeClr val="dk1"/>
              </a:solidFill>
            </a:endParaRPr>
          </a:p>
          <a:p>
            <a:pPr marL="0" lvl="0" indent="0" algn="l" rtl="0">
              <a:spcBef>
                <a:spcPts val="0"/>
              </a:spcBef>
              <a:spcAft>
                <a:spcPts val="0"/>
              </a:spcAft>
              <a:buNone/>
            </a:pPr>
            <a:r>
              <a:rPr lang="en"/>
              <a:t>$20,253.00</a:t>
            </a:r>
            <a:br>
              <a:rPr lang="en"/>
            </a:br>
            <a:br>
              <a:rPr lang="en" sz="1000">
                <a:solidFill>
                  <a:schemeClr val="dk1"/>
                </a:solidFill>
              </a:rPr>
            </a:br>
            <a:r>
              <a:rPr lang="en" b="1">
                <a:solidFill>
                  <a:schemeClr val="dk1"/>
                </a:solidFill>
              </a:rPr>
              <a:t>Predictive power</a:t>
            </a:r>
            <a:br>
              <a:rPr lang="en" b="1">
                <a:solidFill>
                  <a:schemeClr val="dk1"/>
                </a:solidFill>
              </a:rPr>
            </a:br>
            <a:r>
              <a:rPr lang="en" b="1" i="1">
                <a:solidFill>
                  <a:schemeClr val="dk1"/>
                </a:solidFill>
              </a:rPr>
              <a:t>past</a:t>
            </a:r>
            <a:r>
              <a:rPr lang="en" i="1">
                <a:solidFill>
                  <a:schemeClr val="dk1"/>
                </a:solidFill>
              </a:rPr>
              <a:t> clients</a:t>
            </a:r>
            <a:r>
              <a:rPr lang="en">
                <a:solidFill>
                  <a:schemeClr val="dk1"/>
                </a:solidFill>
              </a:rPr>
              <a:t>  92%</a:t>
            </a:r>
            <a:br>
              <a:rPr lang="en">
                <a:solidFill>
                  <a:schemeClr val="dk1"/>
                </a:solidFill>
              </a:rPr>
            </a:br>
            <a:r>
              <a:rPr lang="en" b="1" i="1">
                <a:solidFill>
                  <a:schemeClr val="dk1"/>
                </a:solidFill>
              </a:rPr>
              <a:t>prospective</a:t>
            </a:r>
            <a:r>
              <a:rPr lang="en" i="1">
                <a:solidFill>
                  <a:schemeClr val="dk1"/>
                </a:solidFill>
              </a:rPr>
              <a:t> clients</a:t>
            </a:r>
            <a:r>
              <a:rPr lang="en">
                <a:solidFill>
                  <a:schemeClr val="dk1"/>
                </a:solidFill>
              </a:rPr>
              <a:t> 93% </a:t>
            </a:r>
            <a:endParaRPr>
              <a:solidFill>
                <a:schemeClr val="dk1"/>
              </a:solidFill>
            </a:endParaRPr>
          </a:p>
          <a:p>
            <a:pPr marL="0" lvl="0" indent="0" algn="l" rtl="0">
              <a:spcBef>
                <a:spcPts val="0"/>
              </a:spcBef>
              <a:spcAft>
                <a:spcPts val="1200"/>
              </a:spcAft>
              <a:buNone/>
            </a:pPr>
            <a:endParaRPr/>
          </a:p>
        </p:txBody>
      </p:sp>
      <p:sp>
        <p:nvSpPr>
          <p:cNvPr id="611" name="Google Shape;611;p64"/>
          <p:cNvSpPr txBox="1"/>
          <p:nvPr/>
        </p:nvSpPr>
        <p:spPr>
          <a:xfrm>
            <a:off x="5418375" y="6402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3000">
                <a:solidFill>
                  <a:schemeClr val="dk1"/>
                </a:solidFill>
                <a:latin typeface="Vidaloka"/>
                <a:ea typeface="Vidaloka"/>
                <a:cs typeface="Vidaloka"/>
                <a:sym typeface="Vidaloka"/>
              </a:rPr>
              <a:t>Coy E’s Model</a:t>
            </a:r>
            <a:endParaRPr sz="3000">
              <a:solidFill>
                <a:schemeClr val="dk1"/>
              </a:solidFill>
              <a:latin typeface="Vidaloka"/>
              <a:ea typeface="Vidaloka"/>
              <a:cs typeface="Vidaloka"/>
              <a:sym typeface="Vidaloka"/>
            </a:endParaRPr>
          </a:p>
        </p:txBody>
      </p:sp>
      <p:pic>
        <p:nvPicPr>
          <p:cNvPr id="612" name="Google Shape;612;p64"/>
          <p:cNvPicPr preferRelativeResize="0"/>
          <p:nvPr/>
        </p:nvPicPr>
        <p:blipFill>
          <a:blip r:embed="rId4">
            <a:alphaModFix/>
          </a:blip>
          <a:stretch>
            <a:fillRect/>
          </a:stretch>
        </p:blipFill>
        <p:spPr>
          <a:xfrm>
            <a:off x="4528400" y="710525"/>
            <a:ext cx="4615600" cy="2522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5"/>
          <p:cNvSpPr txBox="1">
            <a:spLocks noGrp="1"/>
          </p:cNvSpPr>
          <p:nvPr>
            <p:ph type="title"/>
          </p:nvPr>
        </p:nvSpPr>
        <p:spPr>
          <a:xfrm>
            <a:off x="30501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a:t>
            </a:r>
            <a:r>
              <a:rPr lang="en">
                <a:solidFill>
                  <a:schemeClr val="dk1"/>
                </a:solidFill>
              </a:rPr>
              <a:t>20,253.00</a:t>
            </a:r>
            <a:endParaRPr>
              <a:solidFill>
                <a:schemeClr val="dk1"/>
              </a:solidFill>
            </a:endParaRPr>
          </a:p>
        </p:txBody>
      </p:sp>
      <p:sp>
        <p:nvSpPr>
          <p:cNvPr id="618" name="Google Shape;618;p65"/>
          <p:cNvSpPr txBox="1">
            <a:spLocks noGrp="1"/>
          </p:cNvSpPr>
          <p:nvPr>
            <p:ph type="subTitle" idx="1"/>
          </p:nvPr>
        </p:nvSpPr>
        <p:spPr>
          <a:xfrm>
            <a:off x="28221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dk1"/>
                </a:solidFill>
              </a:rPr>
              <a:t>Prediction buffer</a:t>
            </a:r>
            <a:endParaRPr>
              <a:solidFill>
                <a:schemeClr val="dk1"/>
              </a:solidFill>
            </a:endParaRPr>
          </a:p>
        </p:txBody>
      </p:sp>
      <p:sp>
        <p:nvSpPr>
          <p:cNvPr id="619" name="Google Shape;619;p65"/>
          <p:cNvSpPr txBox="1">
            <a:spLocks noGrp="1"/>
          </p:cNvSpPr>
          <p:nvPr>
            <p:ph type="title" idx="2"/>
          </p:nvPr>
        </p:nvSpPr>
        <p:spPr>
          <a:xfrm>
            <a:off x="30501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92</a:t>
            </a:r>
            <a:r>
              <a:rPr lang="en" sz="2000">
                <a:solidFill>
                  <a:schemeClr val="dk1"/>
                </a:solidFill>
              </a:rPr>
              <a:t>%</a:t>
            </a:r>
            <a:endParaRPr sz="2000">
              <a:solidFill>
                <a:schemeClr val="dk1"/>
              </a:solidFill>
            </a:endParaRPr>
          </a:p>
        </p:txBody>
      </p:sp>
      <p:sp>
        <p:nvSpPr>
          <p:cNvPr id="620" name="Google Shape;620;p65"/>
          <p:cNvSpPr txBox="1">
            <a:spLocks noGrp="1"/>
          </p:cNvSpPr>
          <p:nvPr>
            <p:ph type="subTitle" idx="3"/>
          </p:nvPr>
        </p:nvSpPr>
        <p:spPr>
          <a:xfrm>
            <a:off x="28221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Predictive power : </a:t>
            </a:r>
            <a:r>
              <a:rPr lang="en" b="1" i="1">
                <a:solidFill>
                  <a:schemeClr val="dk1"/>
                </a:solidFill>
              </a:rPr>
              <a:t>past</a:t>
            </a:r>
            <a:r>
              <a:rPr lang="en">
                <a:solidFill>
                  <a:schemeClr val="dk1"/>
                </a:solidFill>
              </a:rPr>
              <a:t> clients</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621" name="Google Shape;621;p65"/>
          <p:cNvSpPr txBox="1">
            <a:spLocks noGrp="1"/>
          </p:cNvSpPr>
          <p:nvPr>
            <p:ph type="title" idx="4"/>
          </p:nvPr>
        </p:nvSpPr>
        <p:spPr>
          <a:xfrm>
            <a:off x="30501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93</a:t>
            </a:r>
            <a:r>
              <a:rPr lang="en" sz="2000">
                <a:solidFill>
                  <a:schemeClr val="dk1"/>
                </a:solidFill>
              </a:rPr>
              <a:t>%</a:t>
            </a:r>
            <a:endParaRPr sz="2000">
              <a:solidFill>
                <a:schemeClr val="dk1"/>
              </a:solidFill>
            </a:endParaRPr>
          </a:p>
        </p:txBody>
      </p:sp>
      <p:sp>
        <p:nvSpPr>
          <p:cNvPr id="622" name="Google Shape;622;p65"/>
          <p:cNvSpPr txBox="1">
            <a:spLocks noGrp="1"/>
          </p:cNvSpPr>
          <p:nvPr>
            <p:ph type="subTitle" idx="5"/>
          </p:nvPr>
        </p:nvSpPr>
        <p:spPr>
          <a:xfrm>
            <a:off x="2822150" y="4043250"/>
            <a:ext cx="4414200" cy="37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dk1"/>
                </a:solidFill>
              </a:rPr>
              <a:t>Predictive power : </a:t>
            </a:r>
            <a:r>
              <a:rPr lang="en" b="1" i="1">
                <a:solidFill>
                  <a:schemeClr val="dk1"/>
                </a:solidFill>
              </a:rPr>
              <a:t>prospective</a:t>
            </a:r>
            <a:r>
              <a:rPr lang="en">
                <a:solidFill>
                  <a:schemeClr val="dk1"/>
                </a:solidFill>
              </a:rPr>
              <a:t> clients</a:t>
            </a:r>
            <a:endParaRPr>
              <a:solidFill>
                <a:schemeClr val="dk1"/>
              </a:solidFill>
            </a:endParaRPr>
          </a:p>
        </p:txBody>
      </p:sp>
      <p:sp>
        <p:nvSpPr>
          <p:cNvPr id="623" name="Google Shape;623;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624" name="Google Shape;624;p65"/>
          <p:cNvGrpSpPr/>
          <p:nvPr/>
        </p:nvGrpSpPr>
        <p:grpSpPr>
          <a:xfrm>
            <a:off x="453590" y="523777"/>
            <a:ext cx="1456239" cy="1532059"/>
            <a:chOff x="5642475" y="1435075"/>
            <a:chExt cx="481975" cy="481825"/>
          </a:xfrm>
        </p:grpSpPr>
        <p:sp>
          <p:nvSpPr>
            <p:cNvPr id="625" name="Google Shape;625;p6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 name="Google Shape;626;p6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 name="Google Shape;627;p6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8" name="Google Shape;628;p65"/>
          <p:cNvSpPr txBox="1">
            <a:spLocks noGrp="1"/>
          </p:cNvSpPr>
          <p:nvPr>
            <p:ph type="title" idx="4294967295"/>
          </p:nvPr>
        </p:nvSpPr>
        <p:spPr>
          <a:xfrm>
            <a:off x="453600" y="2063025"/>
            <a:ext cx="2028300" cy="2717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sz="2000"/>
              <a:t>Proprata’s</a:t>
            </a:r>
            <a:r>
              <a:rPr lang="en" sz="2700"/>
              <a:t> </a:t>
            </a:r>
            <a:br>
              <a:rPr lang="en" sz="2700"/>
            </a:br>
            <a:r>
              <a:rPr lang="en" sz="2700"/>
              <a:t>Optimized</a:t>
            </a:r>
            <a:br>
              <a:rPr lang="en" sz="2700"/>
            </a:br>
            <a:r>
              <a:rPr lang="en" sz="2700"/>
              <a:t>LassoCV</a:t>
            </a:r>
            <a:r>
              <a:rPr lang="en" sz="500"/>
              <a:t> </a:t>
            </a:r>
            <a:r>
              <a:rPr lang="en" sz="1000"/>
              <a:t>with</a:t>
            </a:r>
            <a:br>
              <a:rPr lang="en" sz="1700"/>
            </a:br>
            <a:r>
              <a:rPr lang="en" sz="2700"/>
              <a:t>Polynomial Features</a:t>
            </a:r>
            <a:br>
              <a:rPr lang="en" sz="2700"/>
            </a:br>
            <a:r>
              <a:rPr lang="en" sz="2000"/>
              <a:t>Model</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6"/>
          <p:cNvSpPr txBox="1">
            <a:spLocks noGrp="1"/>
          </p:cNvSpPr>
          <p:nvPr>
            <p:ph type="title"/>
          </p:nvPr>
        </p:nvSpPr>
        <p:spPr>
          <a:xfrm>
            <a:off x="713225" y="445025"/>
            <a:ext cx="756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The Predictive Power of Proprata’s Model</a:t>
            </a:r>
            <a:endParaRPr sz="2500"/>
          </a:p>
          <a:p>
            <a:pPr marL="0" lvl="0" indent="0" algn="l" rtl="0">
              <a:spcBef>
                <a:spcPts val="1200"/>
              </a:spcBef>
              <a:spcAft>
                <a:spcPts val="0"/>
              </a:spcAft>
              <a:buNone/>
            </a:pPr>
            <a:endParaRPr sz="2500"/>
          </a:p>
          <a:p>
            <a:pPr marL="0" lvl="0" indent="0" algn="l" rtl="0">
              <a:spcBef>
                <a:spcPts val="0"/>
              </a:spcBef>
              <a:spcAft>
                <a:spcPts val="0"/>
              </a:spcAft>
              <a:buNone/>
            </a:pPr>
            <a:endParaRPr sz="2500">
              <a:solidFill>
                <a:srgbClr val="000000"/>
              </a:solidFill>
              <a:latin typeface="Arial"/>
              <a:ea typeface="Arial"/>
              <a:cs typeface="Arial"/>
              <a:sym typeface="Arial"/>
            </a:endParaRPr>
          </a:p>
          <a:p>
            <a:pPr marL="0" lvl="0" indent="0" algn="l" rtl="0">
              <a:spcBef>
                <a:spcPts val="0"/>
              </a:spcBef>
              <a:spcAft>
                <a:spcPts val="0"/>
              </a:spcAft>
              <a:buNone/>
            </a:pPr>
            <a:endParaRPr sz="2500"/>
          </a:p>
        </p:txBody>
      </p:sp>
      <p:sp>
        <p:nvSpPr>
          <p:cNvPr id="634" name="Google Shape;634;p66"/>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pic>
        <p:nvPicPr>
          <p:cNvPr id="635" name="Google Shape;635;p66"/>
          <p:cNvPicPr preferRelativeResize="0"/>
          <p:nvPr/>
        </p:nvPicPr>
        <p:blipFill>
          <a:blip r:embed="rId3">
            <a:alphaModFix/>
          </a:blip>
          <a:stretch>
            <a:fillRect/>
          </a:stretch>
        </p:blipFill>
        <p:spPr>
          <a:xfrm>
            <a:off x="866125" y="920725"/>
            <a:ext cx="6942812" cy="39053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7"/>
          <p:cNvSpPr txBox="1">
            <a:spLocks noGrp="1"/>
          </p:cNvSpPr>
          <p:nvPr>
            <p:ph type="title"/>
          </p:nvPr>
        </p:nvSpPr>
        <p:spPr>
          <a:xfrm>
            <a:off x="713225" y="1497763"/>
            <a:ext cx="7717500" cy="164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19591.74</a:t>
            </a:r>
            <a:endParaRPr>
              <a:solidFill>
                <a:schemeClr val="dk1"/>
              </a:solidFill>
            </a:endParaRPr>
          </a:p>
        </p:txBody>
      </p:sp>
      <p:sp>
        <p:nvSpPr>
          <p:cNvPr id="641" name="Google Shape;641;p67"/>
          <p:cNvSpPr txBox="1">
            <a:spLocks noGrp="1"/>
          </p:cNvSpPr>
          <p:nvPr>
            <p:ph type="subTitle" idx="1"/>
          </p:nvPr>
        </p:nvSpPr>
        <p:spPr>
          <a:xfrm>
            <a:off x="1514325" y="327878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b="1"/>
              <a:t>Kaggle Submission Score</a:t>
            </a:r>
            <a:endParaRPr b="1"/>
          </a:p>
        </p:txBody>
      </p:sp>
      <p:sp>
        <p:nvSpPr>
          <p:cNvPr id="642" name="Google Shape;642;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643" name="Google Shape;643;p67"/>
          <p:cNvGrpSpPr/>
          <p:nvPr/>
        </p:nvGrpSpPr>
        <p:grpSpPr>
          <a:xfrm>
            <a:off x="453590" y="523777"/>
            <a:ext cx="1456239" cy="1532059"/>
            <a:chOff x="5642475" y="1435075"/>
            <a:chExt cx="481975" cy="481825"/>
          </a:xfrm>
        </p:grpSpPr>
        <p:sp>
          <p:nvSpPr>
            <p:cNvPr id="644" name="Google Shape;644;p6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 name="Google Shape;645;p6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 name="Google Shape;646;p6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0"/>
        <p:cNvGrpSpPr/>
        <p:nvPr/>
      </p:nvGrpSpPr>
      <p:grpSpPr>
        <a:xfrm>
          <a:off x="0" y="0"/>
          <a:ext cx="0" cy="0"/>
          <a:chOff x="0" y="0"/>
          <a:chExt cx="0" cy="0"/>
        </a:xfrm>
      </p:grpSpPr>
      <p:sp>
        <p:nvSpPr>
          <p:cNvPr id="651" name="Google Shape;651;p68"/>
          <p:cNvSpPr txBox="1">
            <a:spLocks noGrp="1"/>
          </p:cNvSpPr>
          <p:nvPr>
            <p:ph type="title"/>
          </p:nvPr>
        </p:nvSpPr>
        <p:spPr>
          <a:xfrm>
            <a:off x="1178850" y="2544025"/>
            <a:ext cx="6786300" cy="7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Conclusion and Recommendations</a:t>
            </a:r>
            <a:endParaRPr sz="3300"/>
          </a:p>
        </p:txBody>
      </p:sp>
      <p:sp>
        <p:nvSpPr>
          <p:cNvPr id="652" name="Google Shape;652;p68"/>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653" name="Google Shape;653;p68"/>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we have to offer</a:t>
            </a:r>
            <a:endParaRPr/>
          </a:p>
        </p:txBody>
      </p:sp>
      <p:sp>
        <p:nvSpPr>
          <p:cNvPr id="654" name="Google Shape;654;p68"/>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660" name="Google Shape;660;p69"/>
          <p:cNvSpPr txBox="1">
            <a:spLocks noGrp="1"/>
          </p:cNvSpPr>
          <p:nvPr>
            <p:ph type="title" idx="4294967295"/>
          </p:nvPr>
        </p:nvSpPr>
        <p:spPr>
          <a:xfrm>
            <a:off x="713262" y="12236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20 Features </a:t>
            </a:r>
            <a:endParaRPr/>
          </a:p>
        </p:txBody>
      </p:sp>
      <p:graphicFrame>
        <p:nvGraphicFramePr>
          <p:cNvPr id="661" name="Google Shape;661;p69"/>
          <p:cNvGraphicFramePr/>
          <p:nvPr/>
        </p:nvGraphicFramePr>
        <p:xfrm>
          <a:off x="385300" y="695070"/>
          <a:ext cx="3000000" cy="3000000"/>
        </p:xfrm>
        <a:graphic>
          <a:graphicData uri="http://schemas.openxmlformats.org/drawingml/2006/table">
            <a:tbl>
              <a:tblPr>
                <a:noFill/>
                <a:tableStyleId>{9EE994C0-3871-4C51-830D-6533A014F728}</a:tableStyleId>
              </a:tblPr>
              <a:tblGrid>
                <a:gridCol w="728600">
                  <a:extLst>
                    <a:ext uri="{9D8B030D-6E8A-4147-A177-3AD203B41FA5}">
                      <a16:colId xmlns:a16="http://schemas.microsoft.com/office/drawing/2014/main" val="20000"/>
                    </a:ext>
                  </a:extLst>
                </a:gridCol>
                <a:gridCol w="3458100">
                  <a:extLst>
                    <a:ext uri="{9D8B030D-6E8A-4147-A177-3AD203B41FA5}">
                      <a16:colId xmlns:a16="http://schemas.microsoft.com/office/drawing/2014/main" val="20001"/>
                    </a:ext>
                  </a:extLst>
                </a:gridCol>
                <a:gridCol w="747550">
                  <a:extLst>
                    <a:ext uri="{9D8B030D-6E8A-4147-A177-3AD203B41FA5}">
                      <a16:colId xmlns:a16="http://schemas.microsoft.com/office/drawing/2014/main" val="20002"/>
                    </a:ext>
                  </a:extLst>
                </a:gridCol>
                <a:gridCol w="3439150">
                  <a:extLst>
                    <a:ext uri="{9D8B030D-6E8A-4147-A177-3AD203B41FA5}">
                      <a16:colId xmlns:a16="http://schemas.microsoft.com/office/drawing/2014/main" val="20003"/>
                    </a:ext>
                  </a:extLst>
                </a:gridCol>
              </a:tblGrid>
              <a:tr h="378800">
                <a:tc>
                  <a:txBody>
                    <a:bodyPr/>
                    <a:lstStyle/>
                    <a:p>
                      <a:pPr marL="0" lvl="0" indent="0" algn="l" rtl="0">
                        <a:spcBef>
                          <a:spcPts val="0"/>
                        </a:spcBef>
                        <a:spcAft>
                          <a:spcPts val="0"/>
                        </a:spcAft>
                        <a:buNone/>
                      </a:pPr>
                      <a:r>
                        <a:rPr lang="en" b="1"/>
                        <a:t>Rank</a:t>
                      </a:r>
                      <a:endParaRPr b="1"/>
                    </a:p>
                  </a:txBody>
                  <a:tcPr marL="91425" marR="91425" marT="91425" marB="91425">
                    <a:solidFill>
                      <a:schemeClr val="lt1"/>
                    </a:solidFill>
                  </a:tcPr>
                </a:tc>
                <a:tc>
                  <a:txBody>
                    <a:bodyPr/>
                    <a:lstStyle/>
                    <a:p>
                      <a:pPr marL="0" lvl="0" indent="0" algn="l" rtl="0">
                        <a:spcBef>
                          <a:spcPts val="0"/>
                        </a:spcBef>
                        <a:spcAft>
                          <a:spcPts val="0"/>
                        </a:spcAft>
                        <a:buNone/>
                      </a:pPr>
                      <a:r>
                        <a:rPr lang="en" b="1"/>
                        <a:t>Features</a:t>
                      </a:r>
                      <a:endParaRPr b="1"/>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b="1"/>
                        <a:t>Rank</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Features</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4225">
                <a:tc>
                  <a:txBody>
                    <a:bodyPr/>
                    <a:lstStyle/>
                    <a:p>
                      <a:pPr marL="0" lvl="0" indent="0" algn="l" rtl="0">
                        <a:spcBef>
                          <a:spcPts val="0"/>
                        </a:spcBef>
                        <a:spcAft>
                          <a:spcPts val="0"/>
                        </a:spcAft>
                        <a:buNone/>
                      </a:pPr>
                      <a:r>
                        <a:rPr lang="en" sz="1300"/>
                        <a:t>1</a:t>
                      </a:r>
                      <a:endParaRPr sz="1300"/>
                    </a:p>
                  </a:txBody>
                  <a:tcPr marL="91425" marR="91425" marT="91425" marB="91425">
                    <a:solidFill>
                      <a:schemeClr val="lt1"/>
                    </a:solidFill>
                  </a:tcPr>
                </a:tc>
                <a:tc>
                  <a:txBody>
                    <a:bodyPr/>
                    <a:lstStyle/>
                    <a:p>
                      <a:pPr marL="0" lvl="0" indent="0" algn="l" rtl="0">
                        <a:spcBef>
                          <a:spcPts val="0"/>
                        </a:spcBef>
                        <a:spcAft>
                          <a:spcPts val="0"/>
                        </a:spcAft>
                        <a:buNone/>
                      </a:pPr>
                      <a:r>
                        <a:rPr lang="en" sz="1300"/>
                        <a:t>Rooms above size</a:t>
                      </a:r>
                      <a:endParaRPr sz="1300"/>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300"/>
                        <a:t>11</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External features</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4225">
                <a:tc>
                  <a:txBody>
                    <a:bodyPr/>
                    <a:lstStyle/>
                    <a:p>
                      <a:pPr marL="0" lvl="0" indent="0" algn="l" rtl="0">
                        <a:spcBef>
                          <a:spcPts val="0"/>
                        </a:spcBef>
                        <a:spcAft>
                          <a:spcPts val="0"/>
                        </a:spcAft>
                        <a:buNone/>
                      </a:pPr>
                      <a:r>
                        <a:rPr lang="en" sz="1300"/>
                        <a:t>2</a:t>
                      </a:r>
                      <a:endParaRPr sz="1300"/>
                    </a:p>
                  </a:txBody>
                  <a:tcPr marL="91425" marR="91425" marT="91425" marB="91425">
                    <a:solidFill>
                      <a:schemeClr val="lt1"/>
                    </a:solidFill>
                  </a:tcPr>
                </a:tc>
                <a:tc>
                  <a:txBody>
                    <a:bodyPr/>
                    <a:lstStyle/>
                    <a:p>
                      <a:pPr marL="0" lvl="0" indent="0" algn="l" rtl="0">
                        <a:spcBef>
                          <a:spcPts val="0"/>
                        </a:spcBef>
                        <a:spcAft>
                          <a:spcPts val="0"/>
                        </a:spcAft>
                        <a:buNone/>
                      </a:pPr>
                      <a:r>
                        <a:rPr lang="en" sz="1300"/>
                        <a:t>Single storey</a:t>
                      </a:r>
                      <a:endParaRPr sz="1300"/>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300"/>
                        <a:t>12</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Garage area</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4225">
                <a:tc>
                  <a:txBody>
                    <a:bodyPr/>
                    <a:lstStyle/>
                    <a:p>
                      <a:pPr marL="0" lvl="0" indent="0" algn="l" rtl="0">
                        <a:spcBef>
                          <a:spcPts val="0"/>
                        </a:spcBef>
                        <a:spcAft>
                          <a:spcPts val="0"/>
                        </a:spcAft>
                        <a:buNone/>
                      </a:pPr>
                      <a:r>
                        <a:rPr lang="en" sz="1300"/>
                        <a:t>3</a:t>
                      </a:r>
                      <a:endParaRPr sz="1300"/>
                    </a:p>
                  </a:txBody>
                  <a:tcPr marL="91425" marR="91425" marT="91425" marB="91425">
                    <a:solidFill>
                      <a:schemeClr val="lt1"/>
                    </a:solidFill>
                  </a:tcPr>
                </a:tc>
                <a:tc>
                  <a:txBody>
                    <a:bodyPr/>
                    <a:lstStyle/>
                    <a:p>
                      <a:pPr marL="0" lvl="0" indent="0" algn="l" rtl="0">
                        <a:spcBef>
                          <a:spcPts val="0"/>
                        </a:spcBef>
                        <a:spcAft>
                          <a:spcPts val="0"/>
                        </a:spcAft>
                        <a:buNone/>
                      </a:pPr>
                      <a:r>
                        <a:rPr lang="en" sz="1300"/>
                        <a:t>Basement ceiling</a:t>
                      </a:r>
                      <a:endParaRPr sz="1300"/>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300"/>
                        <a:t>13</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Ground living area</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4225">
                <a:tc>
                  <a:txBody>
                    <a:bodyPr/>
                    <a:lstStyle/>
                    <a:p>
                      <a:pPr marL="0" lvl="0" indent="0" algn="l" rtl="0">
                        <a:spcBef>
                          <a:spcPts val="0"/>
                        </a:spcBef>
                        <a:spcAft>
                          <a:spcPts val="0"/>
                        </a:spcAft>
                        <a:buNone/>
                      </a:pPr>
                      <a:r>
                        <a:rPr lang="en" sz="1300"/>
                        <a:t>4</a:t>
                      </a:r>
                      <a:endParaRPr sz="1300"/>
                    </a:p>
                  </a:txBody>
                  <a:tcPr marL="91425" marR="91425" marT="91425" marB="91425">
                    <a:solidFill>
                      <a:schemeClr val="lt1"/>
                    </a:solidFill>
                  </a:tcPr>
                </a:tc>
                <a:tc>
                  <a:txBody>
                    <a:bodyPr/>
                    <a:lstStyle/>
                    <a:p>
                      <a:pPr marL="0" lvl="0" indent="0" algn="l" rtl="0">
                        <a:spcBef>
                          <a:spcPts val="0"/>
                        </a:spcBef>
                        <a:spcAft>
                          <a:spcPts val="0"/>
                        </a:spcAft>
                        <a:buNone/>
                      </a:pPr>
                      <a:r>
                        <a:rPr lang="en" sz="1300"/>
                        <a:t>Outside space</a:t>
                      </a:r>
                      <a:endParaRPr sz="1300"/>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300"/>
                        <a:t>14</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Lot size</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4225">
                <a:tc>
                  <a:txBody>
                    <a:bodyPr/>
                    <a:lstStyle/>
                    <a:p>
                      <a:pPr marL="0" lvl="0" indent="0" algn="l" rtl="0">
                        <a:spcBef>
                          <a:spcPts val="0"/>
                        </a:spcBef>
                        <a:spcAft>
                          <a:spcPts val="0"/>
                        </a:spcAft>
                        <a:buNone/>
                      </a:pPr>
                      <a:r>
                        <a:rPr lang="en" sz="1300"/>
                        <a:t>5</a:t>
                      </a:r>
                      <a:endParaRPr sz="1300"/>
                    </a:p>
                  </a:txBody>
                  <a:tcPr marL="91425" marR="91425" marT="91425" marB="91425">
                    <a:solidFill>
                      <a:schemeClr val="lt1"/>
                    </a:solidFill>
                  </a:tcPr>
                </a:tc>
                <a:tc>
                  <a:txBody>
                    <a:bodyPr/>
                    <a:lstStyle/>
                    <a:p>
                      <a:pPr marL="0" lvl="0" indent="0" algn="l" rtl="0">
                        <a:spcBef>
                          <a:spcPts val="0"/>
                        </a:spcBef>
                        <a:spcAft>
                          <a:spcPts val="0"/>
                        </a:spcAft>
                        <a:buNone/>
                      </a:pPr>
                      <a:r>
                        <a:rPr lang="en" sz="1300"/>
                        <a:t>Neighbourhood quality</a:t>
                      </a:r>
                      <a:endParaRPr sz="1300"/>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300"/>
                        <a:t>15</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Kitchen quality</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4225">
                <a:tc>
                  <a:txBody>
                    <a:bodyPr/>
                    <a:lstStyle/>
                    <a:p>
                      <a:pPr marL="0" lvl="0" indent="0" algn="l" rtl="0">
                        <a:spcBef>
                          <a:spcPts val="0"/>
                        </a:spcBef>
                        <a:spcAft>
                          <a:spcPts val="0"/>
                        </a:spcAft>
                        <a:buNone/>
                      </a:pPr>
                      <a:r>
                        <a:rPr lang="en" sz="1300"/>
                        <a:t>6</a:t>
                      </a:r>
                      <a:endParaRPr sz="1300"/>
                    </a:p>
                  </a:txBody>
                  <a:tcPr marL="91425" marR="91425" marT="91425" marB="91425">
                    <a:solidFill>
                      <a:schemeClr val="lt1"/>
                    </a:solidFill>
                  </a:tcPr>
                </a:tc>
                <a:tc>
                  <a:txBody>
                    <a:bodyPr/>
                    <a:lstStyle/>
                    <a:p>
                      <a:pPr marL="0" lvl="0" indent="0" algn="l" rtl="0">
                        <a:spcBef>
                          <a:spcPts val="0"/>
                        </a:spcBef>
                        <a:spcAft>
                          <a:spcPts val="0"/>
                        </a:spcAft>
                        <a:buNone/>
                      </a:pPr>
                      <a:r>
                        <a:rPr lang="en" sz="1300"/>
                        <a:t>Local features</a:t>
                      </a:r>
                      <a:endParaRPr sz="1300"/>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300"/>
                        <a:t>16</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Basement size</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4225">
                <a:tc>
                  <a:txBody>
                    <a:bodyPr/>
                    <a:lstStyle/>
                    <a:p>
                      <a:pPr marL="0" lvl="0" indent="0" algn="l" rtl="0">
                        <a:spcBef>
                          <a:spcPts val="0"/>
                        </a:spcBef>
                        <a:spcAft>
                          <a:spcPts val="0"/>
                        </a:spcAft>
                        <a:buNone/>
                      </a:pPr>
                      <a:r>
                        <a:rPr lang="en" sz="1300"/>
                        <a:t>7</a:t>
                      </a:r>
                      <a:endParaRPr sz="1300"/>
                    </a:p>
                  </a:txBody>
                  <a:tcPr marL="91425" marR="91425" marT="91425" marB="91425">
                    <a:solidFill>
                      <a:schemeClr val="lt1"/>
                    </a:solidFill>
                  </a:tcPr>
                </a:tc>
                <a:tc>
                  <a:txBody>
                    <a:bodyPr/>
                    <a:lstStyle/>
                    <a:p>
                      <a:pPr marL="0" lvl="0" indent="0" algn="l" rtl="0">
                        <a:spcBef>
                          <a:spcPts val="0"/>
                        </a:spcBef>
                        <a:spcAft>
                          <a:spcPts val="0"/>
                        </a:spcAft>
                        <a:buNone/>
                      </a:pPr>
                      <a:r>
                        <a:rPr lang="en" sz="1300"/>
                        <a:t>Fireplace quality</a:t>
                      </a:r>
                      <a:endParaRPr sz="1300"/>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300"/>
                        <a:t>17</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Duplex building</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4225">
                <a:tc>
                  <a:txBody>
                    <a:bodyPr/>
                    <a:lstStyle/>
                    <a:p>
                      <a:pPr marL="0" lvl="0" indent="0" algn="l" rtl="0">
                        <a:spcBef>
                          <a:spcPts val="0"/>
                        </a:spcBef>
                        <a:spcAft>
                          <a:spcPts val="0"/>
                        </a:spcAft>
                        <a:buNone/>
                      </a:pPr>
                      <a:r>
                        <a:rPr lang="en" sz="1300"/>
                        <a:t>8</a:t>
                      </a:r>
                      <a:endParaRPr sz="1300"/>
                    </a:p>
                  </a:txBody>
                  <a:tcPr marL="91425" marR="91425" marT="91425" marB="91425">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Paved driveway</a:t>
                      </a:r>
                      <a:endParaRPr sz="1300"/>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18</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Remodeled</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64225">
                <a:tc>
                  <a:txBody>
                    <a:bodyPr/>
                    <a:lstStyle/>
                    <a:p>
                      <a:pPr marL="0" lvl="0" indent="0" algn="l" rtl="0">
                        <a:spcBef>
                          <a:spcPts val="0"/>
                        </a:spcBef>
                        <a:spcAft>
                          <a:spcPts val="0"/>
                        </a:spcAft>
                        <a:buNone/>
                      </a:pPr>
                      <a:r>
                        <a:rPr lang="en" sz="1300"/>
                        <a:t>9</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Lot frontage</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19</a:t>
                      </a:r>
                      <a:endParaRPr sz="13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1"/>
                    </a:solidFill>
                  </a:tcPr>
                </a:tc>
                <a:tc>
                  <a:txBody>
                    <a:bodyPr/>
                    <a:lstStyle/>
                    <a:p>
                      <a:pPr marL="0" lvl="0" indent="0" algn="l" rtl="0">
                        <a:spcBef>
                          <a:spcPts val="0"/>
                        </a:spcBef>
                        <a:spcAft>
                          <a:spcPts val="0"/>
                        </a:spcAft>
                        <a:buNone/>
                      </a:pPr>
                      <a:r>
                        <a:rPr lang="en" sz="1300"/>
                        <a:t>Heating quality</a:t>
                      </a:r>
                      <a:endParaRPr sz="1300"/>
                    </a:p>
                  </a:txBody>
                  <a:tcPr marL="91425" marR="91425" marT="91425" marB="91425">
                    <a:lnT w="9525" cap="flat" cmpd="sng">
                      <a:solidFill>
                        <a:srgbClr val="9E9E9E"/>
                      </a:solidFill>
                      <a:prstDash val="solid"/>
                      <a:round/>
                      <a:headEnd type="none" w="sm" len="sm"/>
                      <a:tailEnd type="none" w="sm" len="sm"/>
                    </a:lnT>
                    <a:solidFill>
                      <a:schemeClr val="lt1"/>
                    </a:solidFill>
                  </a:tcPr>
                </a:tc>
                <a:extLst>
                  <a:ext uri="{0D108BD9-81ED-4DB2-BD59-A6C34878D82A}">
                    <a16:rowId xmlns:a16="http://schemas.microsoft.com/office/drawing/2014/main" val="10009"/>
                  </a:ext>
                </a:extLst>
              </a:tr>
              <a:tr h="229850">
                <a:tc>
                  <a:txBody>
                    <a:bodyPr/>
                    <a:lstStyle/>
                    <a:p>
                      <a:pPr marL="0" lvl="0" indent="0" algn="l" rtl="0">
                        <a:spcBef>
                          <a:spcPts val="0"/>
                        </a:spcBef>
                        <a:spcAft>
                          <a:spcPts val="0"/>
                        </a:spcAft>
                        <a:buNone/>
                      </a:pPr>
                      <a:r>
                        <a:rPr lang="en" sz="1300"/>
                        <a:t>10</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Floor size</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t>20</a:t>
                      </a:r>
                      <a:endParaRPr sz="1300"/>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300"/>
                        <a:t>Basement quality</a:t>
                      </a:r>
                      <a:endParaRPr sz="1300"/>
                    </a:p>
                  </a:txBody>
                  <a:tcPr marL="91425" marR="91425" marT="91425" marB="91425">
                    <a:solidFill>
                      <a:schemeClr val="lt1"/>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0"/>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to buy into:</a:t>
            </a:r>
            <a:endParaRPr/>
          </a:p>
        </p:txBody>
      </p:sp>
      <p:sp>
        <p:nvSpPr>
          <p:cNvPr id="667" name="Google Shape;667;p70"/>
          <p:cNvSpPr txBox="1">
            <a:spLocks noGrp="1"/>
          </p:cNvSpPr>
          <p:nvPr>
            <p:ph type="subTitle" idx="1"/>
          </p:nvPr>
        </p:nvSpPr>
        <p:spPr>
          <a:xfrm>
            <a:off x="3324488" y="343487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a:solidFill>
                  <a:schemeClr val="dk1"/>
                </a:solidFill>
              </a:rPr>
            </a:br>
            <a:r>
              <a:rPr lang="en">
                <a:solidFill>
                  <a:schemeClr val="dk1"/>
                </a:solidFill>
              </a:rPr>
              <a:t>Single Storey</a:t>
            </a:r>
            <a:endParaRPr>
              <a:solidFill>
                <a:schemeClr val="dk1"/>
              </a:solidFill>
            </a:endParaRPr>
          </a:p>
        </p:txBody>
      </p:sp>
      <p:sp>
        <p:nvSpPr>
          <p:cNvPr id="668" name="Google Shape;668;p70"/>
          <p:cNvSpPr txBox="1">
            <a:spLocks noGrp="1"/>
          </p:cNvSpPr>
          <p:nvPr>
            <p:ph type="subTitle" idx="3"/>
          </p:nvPr>
        </p:nvSpPr>
        <p:spPr>
          <a:xfrm>
            <a:off x="635650" y="343487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Rooms above Size</a:t>
            </a:r>
            <a:endParaRPr>
              <a:solidFill>
                <a:schemeClr val="dk1"/>
              </a:solidFill>
            </a:endParaRPr>
          </a:p>
        </p:txBody>
      </p:sp>
      <p:sp>
        <p:nvSpPr>
          <p:cNvPr id="669" name="Google Shape;669;p70"/>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670" name="Google Shape;670;p70"/>
          <p:cNvSpPr txBox="1">
            <a:spLocks noGrp="1"/>
          </p:cNvSpPr>
          <p:nvPr>
            <p:ph type="subTitle" idx="1"/>
          </p:nvPr>
        </p:nvSpPr>
        <p:spPr>
          <a:xfrm>
            <a:off x="6013325" y="343487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a:solidFill>
                  <a:schemeClr val="dk1"/>
                </a:solidFill>
              </a:rPr>
            </a:br>
            <a:r>
              <a:rPr lang="en">
                <a:solidFill>
                  <a:schemeClr val="dk1"/>
                </a:solidFill>
              </a:rPr>
              <a:t>Neighborhood Quality</a:t>
            </a:r>
            <a:endParaRPr>
              <a:solidFill>
                <a:schemeClr val="dk1"/>
              </a:solidFill>
            </a:endParaRPr>
          </a:p>
        </p:txBody>
      </p:sp>
      <p:pic>
        <p:nvPicPr>
          <p:cNvPr id="671" name="Google Shape;671;p70"/>
          <p:cNvPicPr preferRelativeResize="0"/>
          <p:nvPr/>
        </p:nvPicPr>
        <p:blipFill>
          <a:blip r:embed="rId3">
            <a:alphaModFix/>
          </a:blip>
          <a:stretch>
            <a:fillRect/>
          </a:stretch>
        </p:blipFill>
        <p:spPr>
          <a:xfrm>
            <a:off x="966150" y="1616700"/>
            <a:ext cx="1505800" cy="1505800"/>
          </a:xfrm>
          <a:prstGeom prst="rect">
            <a:avLst/>
          </a:prstGeom>
          <a:noFill/>
          <a:ln>
            <a:noFill/>
          </a:ln>
        </p:spPr>
      </p:pic>
      <p:pic>
        <p:nvPicPr>
          <p:cNvPr id="672" name="Google Shape;672;p70"/>
          <p:cNvPicPr preferRelativeResize="0"/>
          <p:nvPr/>
        </p:nvPicPr>
        <p:blipFill>
          <a:blip r:embed="rId4">
            <a:alphaModFix/>
          </a:blip>
          <a:stretch>
            <a:fillRect/>
          </a:stretch>
        </p:blipFill>
        <p:spPr>
          <a:xfrm>
            <a:off x="3882775" y="1779102"/>
            <a:ext cx="1260150" cy="1260150"/>
          </a:xfrm>
          <a:prstGeom prst="rect">
            <a:avLst/>
          </a:prstGeom>
          <a:noFill/>
          <a:ln>
            <a:noFill/>
          </a:ln>
        </p:spPr>
      </p:pic>
      <p:pic>
        <p:nvPicPr>
          <p:cNvPr id="673" name="Google Shape;673;p70"/>
          <p:cNvPicPr preferRelativeResize="0"/>
          <p:nvPr/>
        </p:nvPicPr>
        <p:blipFill>
          <a:blip r:embed="rId5">
            <a:alphaModFix/>
          </a:blip>
          <a:stretch>
            <a:fillRect/>
          </a:stretch>
        </p:blipFill>
        <p:spPr>
          <a:xfrm>
            <a:off x="6732977" y="1846201"/>
            <a:ext cx="1260150" cy="1260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1"/>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to reno:</a:t>
            </a:r>
            <a:endParaRPr/>
          </a:p>
        </p:txBody>
      </p:sp>
      <p:sp>
        <p:nvSpPr>
          <p:cNvPr id="679" name="Google Shape;679;p71"/>
          <p:cNvSpPr txBox="1">
            <a:spLocks noGrp="1"/>
          </p:cNvSpPr>
          <p:nvPr>
            <p:ph type="subTitle" idx="1"/>
          </p:nvPr>
        </p:nvSpPr>
        <p:spPr>
          <a:xfrm>
            <a:off x="3324488" y="343487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a:solidFill>
                  <a:schemeClr val="dk1"/>
                </a:solidFill>
              </a:rPr>
            </a:br>
            <a:r>
              <a:rPr lang="en">
                <a:solidFill>
                  <a:schemeClr val="dk1"/>
                </a:solidFill>
              </a:rPr>
              <a:t>Paved Driveway</a:t>
            </a:r>
            <a:endParaRPr>
              <a:solidFill>
                <a:schemeClr val="dk1"/>
              </a:solidFill>
            </a:endParaRPr>
          </a:p>
        </p:txBody>
      </p:sp>
      <p:sp>
        <p:nvSpPr>
          <p:cNvPr id="680" name="Google Shape;680;p71"/>
          <p:cNvSpPr txBox="1">
            <a:spLocks noGrp="1"/>
          </p:cNvSpPr>
          <p:nvPr>
            <p:ph type="subTitle" idx="3"/>
          </p:nvPr>
        </p:nvSpPr>
        <p:spPr>
          <a:xfrm>
            <a:off x="635650" y="343487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 </a:t>
            </a:r>
            <a:endParaRPr>
              <a:solidFill>
                <a:schemeClr val="dk1"/>
              </a:solidFill>
            </a:endParaRPr>
          </a:p>
          <a:p>
            <a:pPr marL="0" lvl="0" indent="0" algn="ctr" rtl="0">
              <a:spcBef>
                <a:spcPts val="0"/>
              </a:spcBef>
              <a:spcAft>
                <a:spcPts val="0"/>
              </a:spcAft>
              <a:buNone/>
            </a:pPr>
            <a:r>
              <a:rPr lang="en">
                <a:solidFill>
                  <a:schemeClr val="dk1"/>
                </a:solidFill>
              </a:rPr>
              <a:t>Fireplace Quality</a:t>
            </a:r>
            <a:endParaRPr>
              <a:solidFill>
                <a:schemeClr val="dk1"/>
              </a:solidFill>
            </a:endParaRPr>
          </a:p>
        </p:txBody>
      </p:sp>
      <p:sp>
        <p:nvSpPr>
          <p:cNvPr id="681" name="Google Shape;681;p71"/>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pic>
        <p:nvPicPr>
          <p:cNvPr id="682" name="Google Shape;682;p71"/>
          <p:cNvPicPr preferRelativeResize="0"/>
          <p:nvPr/>
        </p:nvPicPr>
        <p:blipFill>
          <a:blip r:embed="rId3">
            <a:alphaModFix/>
          </a:blip>
          <a:stretch>
            <a:fillRect/>
          </a:stretch>
        </p:blipFill>
        <p:spPr>
          <a:xfrm>
            <a:off x="6700000" y="1756125"/>
            <a:ext cx="1112750" cy="1112750"/>
          </a:xfrm>
          <a:prstGeom prst="rect">
            <a:avLst/>
          </a:prstGeom>
          <a:noFill/>
          <a:ln>
            <a:noFill/>
          </a:ln>
        </p:spPr>
      </p:pic>
      <p:pic>
        <p:nvPicPr>
          <p:cNvPr id="683" name="Google Shape;683;p71"/>
          <p:cNvPicPr preferRelativeResize="0"/>
          <p:nvPr/>
        </p:nvPicPr>
        <p:blipFill>
          <a:blip r:embed="rId4">
            <a:alphaModFix/>
          </a:blip>
          <a:stretch>
            <a:fillRect/>
          </a:stretch>
        </p:blipFill>
        <p:spPr>
          <a:xfrm>
            <a:off x="4000188" y="1756125"/>
            <a:ext cx="1175651" cy="1112750"/>
          </a:xfrm>
          <a:prstGeom prst="rect">
            <a:avLst/>
          </a:prstGeom>
          <a:noFill/>
          <a:ln>
            <a:noFill/>
          </a:ln>
        </p:spPr>
      </p:pic>
      <p:pic>
        <p:nvPicPr>
          <p:cNvPr id="684" name="Google Shape;684;p71"/>
          <p:cNvPicPr preferRelativeResize="0"/>
          <p:nvPr/>
        </p:nvPicPr>
        <p:blipFill>
          <a:blip r:embed="rId5">
            <a:alphaModFix/>
          </a:blip>
          <a:stretch>
            <a:fillRect/>
          </a:stretch>
        </p:blipFill>
        <p:spPr>
          <a:xfrm>
            <a:off x="1281341" y="1715150"/>
            <a:ext cx="1194721" cy="1194700"/>
          </a:xfrm>
          <a:prstGeom prst="rect">
            <a:avLst/>
          </a:prstGeom>
          <a:noFill/>
          <a:ln>
            <a:noFill/>
          </a:ln>
        </p:spPr>
      </p:pic>
      <p:sp>
        <p:nvSpPr>
          <p:cNvPr id="685" name="Google Shape;685;p71"/>
          <p:cNvSpPr txBox="1">
            <a:spLocks noGrp="1"/>
          </p:cNvSpPr>
          <p:nvPr>
            <p:ph type="subTitle" idx="1"/>
          </p:nvPr>
        </p:nvSpPr>
        <p:spPr>
          <a:xfrm>
            <a:off x="6013325" y="343487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a:solidFill>
                  <a:schemeClr val="dk1"/>
                </a:solidFill>
              </a:rPr>
            </a:br>
            <a:r>
              <a:rPr lang="en">
                <a:solidFill>
                  <a:schemeClr val="dk1"/>
                </a:solidFill>
              </a:rPr>
              <a:t>Kitchen Quality</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2"/>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Insignificant features:</a:t>
            </a:r>
            <a:endParaRPr/>
          </a:p>
        </p:txBody>
      </p:sp>
      <p:sp>
        <p:nvSpPr>
          <p:cNvPr id="691" name="Google Shape;691;p72"/>
          <p:cNvSpPr txBox="1">
            <a:spLocks noGrp="1"/>
          </p:cNvSpPr>
          <p:nvPr>
            <p:ph type="subTitle" idx="1"/>
          </p:nvPr>
        </p:nvSpPr>
        <p:spPr>
          <a:xfrm>
            <a:off x="3324488" y="343487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a:solidFill>
                  <a:schemeClr val="dk1"/>
                </a:solidFill>
              </a:rPr>
            </a:br>
            <a:r>
              <a:rPr lang="en">
                <a:solidFill>
                  <a:schemeClr val="dk1"/>
                </a:solidFill>
              </a:rPr>
              <a:t>Age</a:t>
            </a:r>
            <a:endParaRPr>
              <a:solidFill>
                <a:schemeClr val="dk1"/>
              </a:solidFill>
            </a:endParaRPr>
          </a:p>
        </p:txBody>
      </p:sp>
      <p:sp>
        <p:nvSpPr>
          <p:cNvPr id="692" name="Google Shape;692;p72"/>
          <p:cNvSpPr txBox="1">
            <a:spLocks noGrp="1"/>
          </p:cNvSpPr>
          <p:nvPr>
            <p:ph type="subTitle" idx="3"/>
          </p:nvPr>
        </p:nvSpPr>
        <p:spPr>
          <a:xfrm>
            <a:off x="635650" y="343487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Roof Quality</a:t>
            </a:r>
            <a:endParaRPr>
              <a:solidFill>
                <a:schemeClr val="dk1"/>
              </a:solidFill>
            </a:endParaRPr>
          </a:p>
        </p:txBody>
      </p:sp>
      <p:sp>
        <p:nvSpPr>
          <p:cNvPr id="693" name="Google Shape;693;p72"/>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694" name="Google Shape;694;p72"/>
          <p:cNvSpPr txBox="1">
            <a:spLocks noGrp="1"/>
          </p:cNvSpPr>
          <p:nvPr>
            <p:ph type="subTitle" idx="1"/>
          </p:nvPr>
        </p:nvSpPr>
        <p:spPr>
          <a:xfrm>
            <a:off x="6013325" y="3434879"/>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a:solidFill>
                  <a:schemeClr val="dk1"/>
                </a:solidFill>
              </a:rPr>
            </a:br>
            <a:r>
              <a:rPr lang="en">
                <a:solidFill>
                  <a:schemeClr val="dk1"/>
                </a:solidFill>
              </a:rPr>
              <a:t>Bath Rooms</a:t>
            </a:r>
            <a:endParaRPr>
              <a:solidFill>
                <a:schemeClr val="dk1"/>
              </a:solidFill>
            </a:endParaRPr>
          </a:p>
        </p:txBody>
      </p:sp>
      <p:sp>
        <p:nvSpPr>
          <p:cNvPr id="695" name="Google Shape;695;p72"/>
          <p:cNvSpPr/>
          <p:nvPr/>
        </p:nvSpPr>
        <p:spPr>
          <a:xfrm>
            <a:off x="4150501" y="1764050"/>
            <a:ext cx="838321" cy="1112740"/>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6" name="Google Shape;696;p72"/>
          <p:cNvPicPr preferRelativeResize="0"/>
          <p:nvPr/>
        </p:nvPicPr>
        <p:blipFill>
          <a:blip r:embed="rId3">
            <a:alphaModFix/>
          </a:blip>
          <a:stretch>
            <a:fillRect/>
          </a:stretch>
        </p:blipFill>
        <p:spPr>
          <a:xfrm>
            <a:off x="1210675" y="1779101"/>
            <a:ext cx="1173928" cy="1173900"/>
          </a:xfrm>
          <a:prstGeom prst="rect">
            <a:avLst/>
          </a:prstGeom>
          <a:noFill/>
          <a:ln>
            <a:noFill/>
          </a:ln>
        </p:spPr>
      </p:pic>
      <p:pic>
        <p:nvPicPr>
          <p:cNvPr id="697" name="Google Shape;697;p72"/>
          <p:cNvPicPr preferRelativeResize="0"/>
          <p:nvPr/>
        </p:nvPicPr>
        <p:blipFill>
          <a:blip r:embed="rId4">
            <a:alphaModFix/>
          </a:blip>
          <a:stretch>
            <a:fillRect/>
          </a:stretch>
        </p:blipFill>
        <p:spPr>
          <a:xfrm>
            <a:off x="6669413" y="1779087"/>
            <a:ext cx="1173925" cy="1173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Proprata</a:t>
            </a:r>
            <a:endParaRPr/>
          </a:p>
        </p:txBody>
      </p:sp>
      <p:sp>
        <p:nvSpPr>
          <p:cNvPr id="296" name="Google Shape;296;p37"/>
          <p:cNvSpPr txBox="1">
            <a:spLocks noGrp="1"/>
          </p:cNvSpPr>
          <p:nvPr>
            <p:ph type="subTitle" idx="1"/>
          </p:nvPr>
        </p:nvSpPr>
        <p:spPr>
          <a:xfrm>
            <a:off x="4130275" y="413182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Sean</a:t>
            </a:r>
            <a:endParaRPr/>
          </a:p>
        </p:txBody>
      </p:sp>
      <p:sp>
        <p:nvSpPr>
          <p:cNvPr id="297" name="Google Shape;297;p37"/>
          <p:cNvSpPr txBox="1">
            <a:spLocks noGrp="1"/>
          </p:cNvSpPr>
          <p:nvPr>
            <p:ph type="subTitle" idx="3"/>
          </p:nvPr>
        </p:nvSpPr>
        <p:spPr>
          <a:xfrm>
            <a:off x="1995429" y="413182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chemeClr val="dk1"/>
              </a:buClr>
              <a:buSzPts val="1100"/>
              <a:buFont typeface="Arial"/>
              <a:buNone/>
            </a:pPr>
            <a:r>
              <a:rPr lang="en"/>
              <a:t>Cheng Yeow</a:t>
            </a:r>
            <a:endParaRPr/>
          </a:p>
        </p:txBody>
      </p:sp>
      <p:pic>
        <p:nvPicPr>
          <p:cNvPr id="298" name="Google Shape;298;p37"/>
          <p:cNvPicPr preferRelativeResize="0"/>
          <p:nvPr/>
        </p:nvPicPr>
        <p:blipFill rotWithShape="1">
          <a:blip r:embed="rId3">
            <a:alphaModFix/>
          </a:blip>
          <a:srcRect l="31578" t="-5413" r="3419" b="-31629"/>
          <a:stretch/>
        </p:blipFill>
        <p:spPr>
          <a:xfrm>
            <a:off x="4615675" y="1209450"/>
            <a:ext cx="1953300" cy="2746500"/>
          </a:xfrm>
          <a:prstGeom prst="rect">
            <a:avLst/>
          </a:prstGeom>
          <a:noFill/>
          <a:ln w="28575" cap="flat" cmpd="sng">
            <a:solidFill>
              <a:schemeClr val="accent1"/>
            </a:solidFill>
            <a:prstDash val="solid"/>
            <a:round/>
            <a:headEnd type="none" w="sm" len="sm"/>
            <a:tailEnd type="none" w="sm" len="sm"/>
          </a:ln>
        </p:spPr>
      </p:pic>
      <p:sp>
        <p:nvSpPr>
          <p:cNvPr id="299" name="Google Shape;29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00" name="Google Shape;300;p37"/>
          <p:cNvSpPr txBox="1">
            <a:spLocks noGrp="1"/>
          </p:cNvSpPr>
          <p:nvPr>
            <p:ph type="subTitle" idx="3"/>
          </p:nvPr>
        </p:nvSpPr>
        <p:spPr>
          <a:xfrm>
            <a:off x="-170646" y="413182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Shu</a:t>
            </a:r>
            <a:endParaRPr/>
          </a:p>
        </p:txBody>
      </p:sp>
      <p:pic>
        <p:nvPicPr>
          <p:cNvPr id="301" name="Google Shape;301;p37"/>
          <p:cNvPicPr preferRelativeResize="0"/>
          <p:nvPr/>
        </p:nvPicPr>
        <p:blipFill rotWithShape="1">
          <a:blip r:embed="rId4">
            <a:alphaModFix/>
          </a:blip>
          <a:srcRect t="1059" b="5193"/>
          <a:stretch/>
        </p:blipFill>
        <p:spPr>
          <a:xfrm>
            <a:off x="442800" y="1209450"/>
            <a:ext cx="1953300" cy="2746500"/>
          </a:xfrm>
          <a:prstGeom prst="rect">
            <a:avLst/>
          </a:prstGeom>
          <a:noFill/>
          <a:ln w="28575" cap="flat" cmpd="sng">
            <a:solidFill>
              <a:schemeClr val="accent1"/>
            </a:solidFill>
            <a:prstDash val="solid"/>
            <a:round/>
            <a:headEnd type="none" w="sm" len="sm"/>
            <a:tailEnd type="none" w="sm" len="sm"/>
          </a:ln>
        </p:spPr>
      </p:pic>
      <p:sp>
        <p:nvSpPr>
          <p:cNvPr id="302" name="Google Shape;302;p37"/>
          <p:cNvSpPr txBox="1">
            <a:spLocks noGrp="1"/>
          </p:cNvSpPr>
          <p:nvPr>
            <p:ph type="subTitle" idx="1"/>
          </p:nvPr>
        </p:nvSpPr>
        <p:spPr>
          <a:xfrm>
            <a:off x="6207775" y="413182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Kris</a:t>
            </a:r>
            <a:endParaRPr/>
          </a:p>
        </p:txBody>
      </p:sp>
      <p:pic>
        <p:nvPicPr>
          <p:cNvPr id="303" name="Google Shape;303;p37"/>
          <p:cNvPicPr preferRelativeResize="0"/>
          <p:nvPr/>
        </p:nvPicPr>
        <p:blipFill rotWithShape="1">
          <a:blip r:embed="rId3">
            <a:alphaModFix/>
          </a:blip>
          <a:srcRect l="31578" t="-5413" r="3419" b="-31629"/>
          <a:stretch/>
        </p:blipFill>
        <p:spPr>
          <a:xfrm>
            <a:off x="2529238" y="1198500"/>
            <a:ext cx="1953300" cy="2746500"/>
          </a:xfrm>
          <a:prstGeom prst="rect">
            <a:avLst/>
          </a:prstGeom>
          <a:noFill/>
          <a:ln w="28575" cap="flat" cmpd="sng">
            <a:solidFill>
              <a:schemeClr val="accent1"/>
            </a:solidFill>
            <a:prstDash val="solid"/>
            <a:round/>
            <a:headEnd type="none" w="sm" len="sm"/>
            <a:tailEnd type="none" w="sm" len="sm"/>
          </a:ln>
        </p:spPr>
      </p:pic>
      <p:pic>
        <p:nvPicPr>
          <p:cNvPr id="304" name="Google Shape;304;p37"/>
          <p:cNvPicPr preferRelativeResize="0"/>
          <p:nvPr/>
        </p:nvPicPr>
        <p:blipFill rotWithShape="1">
          <a:blip r:embed="rId5">
            <a:alphaModFix/>
          </a:blip>
          <a:srcRect l="9345" t="7715" r="11521" b="13151"/>
          <a:stretch/>
        </p:blipFill>
        <p:spPr>
          <a:xfrm>
            <a:off x="4615700" y="1209450"/>
            <a:ext cx="2095549" cy="2746501"/>
          </a:xfrm>
          <a:prstGeom prst="rect">
            <a:avLst/>
          </a:prstGeom>
          <a:noFill/>
          <a:ln w="28575" cap="flat" cmpd="sng">
            <a:solidFill>
              <a:schemeClr val="accent1"/>
            </a:solidFill>
            <a:prstDash val="solid"/>
            <a:round/>
            <a:headEnd type="none" w="sm" len="sm"/>
            <a:tailEnd type="none" w="sm" len="sm"/>
          </a:ln>
        </p:spPr>
      </p:pic>
      <p:pic>
        <p:nvPicPr>
          <p:cNvPr id="305" name="Google Shape;305;p37"/>
          <p:cNvPicPr preferRelativeResize="0"/>
          <p:nvPr/>
        </p:nvPicPr>
        <p:blipFill rotWithShape="1">
          <a:blip r:embed="rId6">
            <a:alphaModFix/>
          </a:blip>
          <a:srcRect t="9367" b="24103"/>
          <a:stretch/>
        </p:blipFill>
        <p:spPr>
          <a:xfrm>
            <a:off x="6885925" y="1209450"/>
            <a:ext cx="1953300" cy="2746500"/>
          </a:xfrm>
          <a:prstGeom prst="rect">
            <a:avLst/>
          </a:prstGeom>
          <a:noFill/>
          <a:ln w="28575" cap="flat" cmpd="sng">
            <a:solidFill>
              <a:schemeClr val="accent1"/>
            </a:solidFill>
            <a:prstDash val="solid"/>
            <a:round/>
            <a:headEnd type="none" w="sm" len="sm"/>
            <a:tailEnd type="none" w="sm" len="sm"/>
          </a:ln>
        </p:spPr>
      </p:pic>
      <p:pic>
        <p:nvPicPr>
          <p:cNvPr id="306" name="Google Shape;306;p37"/>
          <p:cNvPicPr preferRelativeResize="0"/>
          <p:nvPr/>
        </p:nvPicPr>
        <p:blipFill rotWithShape="1">
          <a:blip r:embed="rId7">
            <a:alphaModFix/>
          </a:blip>
          <a:srcRect l="13913" t="12575" r="8747" b="5871"/>
          <a:stretch/>
        </p:blipFill>
        <p:spPr>
          <a:xfrm>
            <a:off x="2529250" y="1198500"/>
            <a:ext cx="1953300" cy="2746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3"/>
          <p:cNvSpPr txBox="1">
            <a:spLocks noGrp="1"/>
          </p:cNvSpPr>
          <p:nvPr>
            <p:ph type="subTitle" idx="1"/>
          </p:nvPr>
        </p:nvSpPr>
        <p:spPr>
          <a:xfrm>
            <a:off x="2119304" y="2688863"/>
            <a:ext cx="2014800" cy="35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Consultation</a:t>
            </a:r>
            <a:endParaRPr/>
          </a:p>
        </p:txBody>
      </p:sp>
      <p:sp>
        <p:nvSpPr>
          <p:cNvPr id="703" name="Google Shape;703;p73"/>
          <p:cNvSpPr txBox="1">
            <a:spLocks noGrp="1"/>
          </p:cNvSpPr>
          <p:nvPr>
            <p:ph type="subTitle" idx="2"/>
          </p:nvPr>
        </p:nvSpPr>
        <p:spPr>
          <a:xfrm>
            <a:off x="2148646" y="3046375"/>
            <a:ext cx="201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Went through our winning formula and took our advice.</a:t>
            </a:r>
            <a:endParaRPr/>
          </a:p>
        </p:txBody>
      </p:sp>
      <p:sp>
        <p:nvSpPr>
          <p:cNvPr id="704" name="Google Shape;704;p73"/>
          <p:cNvSpPr txBox="1">
            <a:spLocks noGrp="1"/>
          </p:cNvSpPr>
          <p:nvPr>
            <p:ph type="subTitle" idx="3"/>
          </p:nvPr>
        </p:nvSpPr>
        <p:spPr>
          <a:xfrm>
            <a:off x="487574" y="2688863"/>
            <a:ext cx="13806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Seller X</a:t>
            </a:r>
            <a:endParaRPr/>
          </a:p>
        </p:txBody>
      </p:sp>
      <p:sp>
        <p:nvSpPr>
          <p:cNvPr id="705" name="Google Shape;705;p73"/>
          <p:cNvSpPr txBox="1">
            <a:spLocks noGrp="1"/>
          </p:cNvSpPr>
          <p:nvPr>
            <p:ph type="subTitle" idx="4"/>
          </p:nvPr>
        </p:nvSpPr>
        <p:spPr>
          <a:xfrm>
            <a:off x="131850" y="3046375"/>
            <a:ext cx="201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 </a:t>
            </a:r>
            <a:endParaRPr/>
          </a:p>
          <a:p>
            <a:pPr marL="0" lvl="0" indent="0" algn="ctr" rtl="0">
              <a:spcBef>
                <a:spcPts val="0"/>
              </a:spcBef>
              <a:spcAft>
                <a:spcPts val="0"/>
              </a:spcAft>
              <a:buNone/>
            </a:pPr>
            <a:r>
              <a:rPr lang="en"/>
              <a:t>constraints</a:t>
            </a:r>
            <a:endParaRPr/>
          </a:p>
        </p:txBody>
      </p:sp>
      <p:sp>
        <p:nvSpPr>
          <p:cNvPr id="706" name="Google Shape;706;p73"/>
          <p:cNvSpPr txBox="1">
            <a:spLocks noGrp="1"/>
          </p:cNvSpPr>
          <p:nvPr>
            <p:ph type="subTitle" idx="5"/>
          </p:nvPr>
        </p:nvSpPr>
        <p:spPr>
          <a:xfrm>
            <a:off x="7301637" y="2688863"/>
            <a:ext cx="20148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a:t>
            </a:r>
            <a:endParaRPr/>
          </a:p>
        </p:txBody>
      </p:sp>
      <p:sp>
        <p:nvSpPr>
          <p:cNvPr id="707" name="Google Shape;707;p73"/>
          <p:cNvSpPr txBox="1">
            <a:spLocks noGrp="1"/>
          </p:cNvSpPr>
          <p:nvPr>
            <p:ph type="subTitle" idx="6"/>
          </p:nvPr>
        </p:nvSpPr>
        <p:spPr>
          <a:xfrm>
            <a:off x="6814275" y="3046375"/>
            <a:ext cx="19032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increase </a:t>
            </a:r>
            <a:endParaRPr/>
          </a:p>
          <a:p>
            <a:pPr marL="0" lvl="0" indent="0" algn="ctr" rtl="0">
              <a:spcBef>
                <a:spcPts val="0"/>
              </a:spcBef>
              <a:spcAft>
                <a:spcPts val="0"/>
              </a:spcAft>
              <a:buNone/>
            </a:pPr>
            <a:r>
              <a:rPr lang="en"/>
              <a:t>in saleprice</a:t>
            </a:r>
            <a:endParaRPr/>
          </a:p>
        </p:txBody>
      </p:sp>
      <p:sp>
        <p:nvSpPr>
          <p:cNvPr id="708" name="Google Shape;708;p73"/>
          <p:cNvSpPr txBox="1">
            <a:spLocks noGrp="1"/>
          </p:cNvSpPr>
          <p:nvPr>
            <p:ph type="subTitle" idx="7"/>
          </p:nvPr>
        </p:nvSpPr>
        <p:spPr>
          <a:xfrm>
            <a:off x="4748571" y="2688863"/>
            <a:ext cx="20148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Renovation</a:t>
            </a:r>
            <a:endParaRPr/>
          </a:p>
        </p:txBody>
      </p:sp>
      <p:sp>
        <p:nvSpPr>
          <p:cNvPr id="709" name="Google Shape;709;p73"/>
          <p:cNvSpPr txBox="1">
            <a:spLocks noGrp="1"/>
          </p:cNvSpPr>
          <p:nvPr>
            <p:ph type="subTitle" idx="8"/>
          </p:nvPr>
        </p:nvSpPr>
        <p:spPr>
          <a:xfrm>
            <a:off x="4534750" y="3046375"/>
            <a:ext cx="201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Upgraded his </a:t>
            </a:r>
            <a:r>
              <a:rPr lang="en" u="sng">
                <a:solidFill>
                  <a:schemeClr val="hlink"/>
                </a:solidFill>
                <a:hlinkClick r:id="rId3"/>
              </a:rPr>
              <a:t>fireplace</a:t>
            </a:r>
            <a:r>
              <a:rPr lang="en"/>
              <a:t> for</a:t>
            </a:r>
            <a:endParaRPr/>
          </a:p>
        </p:txBody>
      </p:sp>
      <p:sp>
        <p:nvSpPr>
          <p:cNvPr id="710" name="Google Shape;710;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711" name="Google Shape;711;p73"/>
          <p:cNvGrpSpPr/>
          <p:nvPr/>
        </p:nvGrpSpPr>
        <p:grpSpPr>
          <a:xfrm>
            <a:off x="2765670" y="1920119"/>
            <a:ext cx="827065" cy="782007"/>
            <a:chOff x="580725" y="3617925"/>
            <a:chExt cx="299325" cy="297375"/>
          </a:xfrm>
        </p:grpSpPr>
        <p:sp>
          <p:nvSpPr>
            <p:cNvPr id="712" name="Google Shape;712;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73"/>
          <p:cNvGrpSpPr/>
          <p:nvPr/>
        </p:nvGrpSpPr>
        <p:grpSpPr>
          <a:xfrm>
            <a:off x="959241" y="1969388"/>
            <a:ext cx="359977" cy="683469"/>
            <a:chOff x="4584850" y="4399275"/>
            <a:chExt cx="225875" cy="481825"/>
          </a:xfrm>
        </p:grpSpPr>
        <p:sp>
          <p:nvSpPr>
            <p:cNvPr id="718" name="Google Shape;718;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 name="Google Shape;719;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 name="Google Shape;720;p73"/>
          <p:cNvGrpSpPr/>
          <p:nvPr/>
        </p:nvGrpSpPr>
        <p:grpSpPr>
          <a:xfrm>
            <a:off x="7491527" y="2029405"/>
            <a:ext cx="548689" cy="563436"/>
            <a:chOff x="-62511900" y="4129100"/>
            <a:chExt cx="304050" cy="282000"/>
          </a:xfrm>
        </p:grpSpPr>
        <p:sp>
          <p:nvSpPr>
            <p:cNvPr id="721" name="Google Shape;721;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3"/>
          <p:cNvGrpSpPr/>
          <p:nvPr/>
        </p:nvGrpSpPr>
        <p:grpSpPr>
          <a:xfrm>
            <a:off x="5267788" y="2029399"/>
            <a:ext cx="548686" cy="563448"/>
            <a:chOff x="-31817400" y="3910025"/>
            <a:chExt cx="301675" cy="294075"/>
          </a:xfrm>
        </p:grpSpPr>
        <p:sp>
          <p:nvSpPr>
            <p:cNvPr id="727" name="Google Shape;727;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 name="Google Shape;730;p73"/>
          <p:cNvSpPr txBox="1">
            <a:spLocks noGrp="1"/>
          </p:cNvSpPr>
          <p:nvPr>
            <p:ph type="title"/>
          </p:nvPr>
        </p:nvSpPr>
        <p:spPr>
          <a:xfrm>
            <a:off x="578250" y="4450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Customised recommendations  </a:t>
            </a:r>
            <a:endParaRPr/>
          </a:p>
        </p:txBody>
      </p:sp>
      <p:sp>
        <p:nvSpPr>
          <p:cNvPr id="731" name="Google Shape;731;p73"/>
          <p:cNvSpPr txBox="1">
            <a:spLocks noGrp="1"/>
          </p:cNvSpPr>
          <p:nvPr>
            <p:ph type="title"/>
          </p:nvPr>
        </p:nvSpPr>
        <p:spPr>
          <a:xfrm>
            <a:off x="578250" y="98083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Case Study </a:t>
            </a:r>
            <a:endParaRPr sz="2400"/>
          </a:p>
        </p:txBody>
      </p:sp>
      <p:sp>
        <p:nvSpPr>
          <p:cNvPr id="732" name="Google Shape;732;p73"/>
          <p:cNvSpPr txBox="1">
            <a:spLocks noGrp="1"/>
          </p:cNvSpPr>
          <p:nvPr>
            <p:ph type="subTitle" idx="8"/>
          </p:nvPr>
        </p:nvSpPr>
        <p:spPr>
          <a:xfrm>
            <a:off x="4965240" y="3730275"/>
            <a:ext cx="1153800" cy="5634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900" b="1"/>
              <a:t>$280</a:t>
            </a:r>
            <a:endParaRPr/>
          </a:p>
        </p:txBody>
      </p:sp>
      <p:sp>
        <p:nvSpPr>
          <p:cNvPr id="733" name="Google Shape;733;p73"/>
          <p:cNvSpPr txBox="1">
            <a:spLocks noGrp="1"/>
          </p:cNvSpPr>
          <p:nvPr>
            <p:ph type="subTitle" idx="8"/>
          </p:nvPr>
        </p:nvSpPr>
        <p:spPr>
          <a:xfrm>
            <a:off x="7075575" y="3730275"/>
            <a:ext cx="1380600" cy="5634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chemeClr val="dk1"/>
                </a:solidFill>
              </a:rPr>
              <a:t>$2838</a:t>
            </a:r>
            <a:endParaRPr sz="29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4"/>
          <p:cNvSpPr txBox="1">
            <a:spLocks noGrp="1"/>
          </p:cNvSpPr>
          <p:nvPr>
            <p:ph type="title"/>
          </p:nvPr>
        </p:nvSpPr>
        <p:spPr>
          <a:xfrm>
            <a:off x="3584350" y="1980450"/>
            <a:ext cx="2572500" cy="8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only.</a:t>
            </a:r>
            <a:endParaRPr/>
          </a:p>
        </p:txBody>
      </p:sp>
      <p:sp>
        <p:nvSpPr>
          <p:cNvPr id="739" name="Google Shape;739;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5"/>
          <p:cNvSpPr txBox="1">
            <a:spLocks noGrp="1"/>
          </p:cNvSpPr>
          <p:nvPr>
            <p:ph type="title"/>
          </p:nvPr>
        </p:nvSpPr>
        <p:spPr>
          <a:xfrm>
            <a:off x="4233775" y="4099625"/>
            <a:ext cx="4323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—Franklin D’ Roosevelt</a:t>
            </a:r>
            <a:endParaRPr/>
          </a:p>
        </p:txBody>
      </p:sp>
      <p:sp>
        <p:nvSpPr>
          <p:cNvPr id="745" name="Google Shape;745;p75"/>
          <p:cNvSpPr txBox="1">
            <a:spLocks noGrp="1"/>
          </p:cNvSpPr>
          <p:nvPr>
            <p:ph type="subTitle" idx="1"/>
          </p:nvPr>
        </p:nvSpPr>
        <p:spPr>
          <a:xfrm>
            <a:off x="2073200" y="602620"/>
            <a:ext cx="5235300" cy="28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“Real Estate cannot be lost or stolen. </a:t>
            </a:r>
            <a:endParaRPr/>
          </a:p>
          <a:p>
            <a:pPr marL="0" lvl="0" indent="0" algn="ctr" rtl="0">
              <a:spcBef>
                <a:spcPts val="1200"/>
              </a:spcBef>
              <a:spcAft>
                <a:spcPts val="0"/>
              </a:spcAft>
              <a:buNone/>
            </a:pPr>
            <a:r>
              <a:rPr lang="en"/>
              <a:t>Nor can it be carried away. </a:t>
            </a:r>
            <a:endParaRPr/>
          </a:p>
          <a:p>
            <a:pPr marL="0" lvl="0" indent="0" algn="ctr" rtl="0">
              <a:spcBef>
                <a:spcPts val="1200"/>
              </a:spcBef>
              <a:spcAft>
                <a:spcPts val="0"/>
              </a:spcAft>
              <a:buNone/>
            </a:pPr>
            <a:r>
              <a:rPr lang="en"/>
              <a:t>Purchased with common sense, </a:t>
            </a:r>
            <a:endParaRPr/>
          </a:p>
          <a:p>
            <a:pPr marL="0" lvl="0" indent="0" algn="ctr" rtl="0">
              <a:spcBef>
                <a:spcPts val="1200"/>
              </a:spcBef>
              <a:spcAft>
                <a:spcPts val="0"/>
              </a:spcAft>
              <a:buNone/>
            </a:pPr>
            <a:r>
              <a:rPr lang="en"/>
              <a:t>paid for in full, </a:t>
            </a:r>
            <a:endParaRPr/>
          </a:p>
          <a:p>
            <a:pPr marL="0" lvl="0" indent="0" algn="ctr" rtl="0">
              <a:spcBef>
                <a:spcPts val="1200"/>
              </a:spcBef>
              <a:spcAft>
                <a:spcPts val="0"/>
              </a:spcAft>
              <a:buNone/>
            </a:pPr>
            <a:r>
              <a:rPr lang="en"/>
              <a:t>and managed with reasonable care, </a:t>
            </a:r>
            <a:endParaRPr/>
          </a:p>
          <a:p>
            <a:pPr marL="0" lvl="0" indent="0" algn="ctr" rtl="0">
              <a:spcBef>
                <a:spcPts val="1200"/>
              </a:spcBef>
              <a:spcAft>
                <a:spcPts val="1200"/>
              </a:spcAft>
              <a:buNone/>
            </a:pPr>
            <a:r>
              <a:rPr lang="en"/>
              <a:t>it is about the safest investment in the world.”</a:t>
            </a:r>
            <a:endParaRPr/>
          </a:p>
        </p:txBody>
      </p:sp>
      <p:sp>
        <p:nvSpPr>
          <p:cNvPr id="746" name="Google Shape;746;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6"/>
          <p:cNvSpPr txBox="1">
            <a:spLocks noGrp="1"/>
          </p:cNvSpPr>
          <p:nvPr>
            <p:ph type="title"/>
          </p:nvPr>
        </p:nvSpPr>
        <p:spPr>
          <a:xfrm>
            <a:off x="1625075" y="2110350"/>
            <a:ext cx="59088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752" name="Google Shape;752;p76"/>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7"/>
          <p:cNvSpPr txBox="1">
            <a:spLocks noGrp="1"/>
          </p:cNvSpPr>
          <p:nvPr>
            <p:ph type="subTitle" idx="1"/>
          </p:nvPr>
        </p:nvSpPr>
        <p:spPr>
          <a:xfrm>
            <a:off x="211900" y="1453525"/>
            <a:ext cx="8745900" cy="2889000"/>
          </a:xfrm>
          <a:prstGeom prst="rect">
            <a:avLst/>
          </a:prstGeom>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SzPts val="1200"/>
              <a:buChar char="●"/>
            </a:pPr>
            <a:r>
              <a:rPr lang="en" sz="1200"/>
              <a:t>https://www.bostonfed.org/-/media/Documents/conference/36/conf36g.pdf?la=en</a:t>
            </a:r>
            <a:endParaRPr sz="1200"/>
          </a:p>
          <a:p>
            <a:pPr marL="457200" lvl="0" indent="-304800" algn="l" rtl="0">
              <a:lnSpc>
                <a:spcPct val="100000"/>
              </a:lnSpc>
              <a:spcBef>
                <a:spcPts val="0"/>
              </a:spcBef>
              <a:spcAft>
                <a:spcPts val="0"/>
              </a:spcAft>
              <a:buSzPts val="1200"/>
              <a:buChar char="●"/>
            </a:pPr>
            <a:r>
              <a:rPr lang="en" sz="1200"/>
              <a:t>https://ideas.repec.org/a/tpr/restat/v90y2008i4p599-611.html</a:t>
            </a:r>
            <a:endParaRPr sz="1200"/>
          </a:p>
          <a:p>
            <a:pPr marL="457200" marR="38100" lvl="0" indent="-304800" algn="l" rtl="0">
              <a:lnSpc>
                <a:spcPct val="100000"/>
              </a:lnSpc>
              <a:spcBef>
                <a:spcPts val="0"/>
              </a:spcBef>
              <a:spcAft>
                <a:spcPts val="0"/>
              </a:spcAft>
              <a:buSzPts val="1200"/>
              <a:buChar char="●"/>
            </a:pPr>
            <a:r>
              <a:rPr lang="en" sz="1200"/>
              <a:t>https://fred.stlouisfed.org/series/ASPUS</a:t>
            </a:r>
            <a:endParaRPr sz="1200"/>
          </a:p>
          <a:p>
            <a:pPr marL="457200" marR="38100" lvl="0" indent="-304800" algn="l" rtl="0">
              <a:lnSpc>
                <a:spcPct val="100000"/>
              </a:lnSpc>
              <a:spcBef>
                <a:spcPts val="0"/>
              </a:spcBef>
              <a:spcAft>
                <a:spcPts val="0"/>
              </a:spcAft>
              <a:buSzPts val="1200"/>
              <a:buChar char="●"/>
            </a:pPr>
            <a:r>
              <a:rPr lang="en" sz="1200"/>
              <a:t>https://www.statista.com/statistics/226144/us-existing-home-sales/</a:t>
            </a:r>
            <a:endParaRPr sz="1200"/>
          </a:p>
          <a:p>
            <a:pPr marL="457200" marR="38100" lvl="0" indent="-304800" algn="l" rtl="0">
              <a:lnSpc>
                <a:spcPct val="100000"/>
              </a:lnSpc>
              <a:spcBef>
                <a:spcPts val="0"/>
              </a:spcBef>
              <a:spcAft>
                <a:spcPts val="0"/>
              </a:spcAft>
              <a:buSzPts val="1200"/>
              <a:buChar char="●"/>
            </a:pPr>
            <a:r>
              <a:rPr lang="en" sz="1200">
                <a:uFill>
                  <a:noFill/>
                </a:uFill>
                <a:hlinkClick r:id="rId3"/>
              </a:rPr>
              <a:t>https://www.propertyguru.com.sg/property-guides/property-flipping-singapore-boomer-millennial-28396</a:t>
            </a:r>
            <a:endParaRPr sz="1200"/>
          </a:p>
          <a:p>
            <a:pPr marL="457200" marR="38100" lvl="0" indent="-304800" algn="l" rtl="0">
              <a:lnSpc>
                <a:spcPct val="100000"/>
              </a:lnSpc>
              <a:spcBef>
                <a:spcPts val="0"/>
              </a:spcBef>
              <a:spcAft>
                <a:spcPts val="0"/>
              </a:spcAft>
              <a:buSzPts val="1200"/>
              <a:buChar char="●"/>
            </a:pPr>
            <a:r>
              <a:rPr lang="en" sz="1200">
                <a:uFill>
                  <a:noFill/>
                </a:uFill>
                <a:hlinkClick r:id="rId4"/>
              </a:rPr>
              <a:t>https://en.wikipedia.org/wiki/United_States_housing_bubble</a:t>
            </a:r>
            <a:endParaRPr sz="1200"/>
          </a:p>
          <a:p>
            <a:pPr marL="457200" marR="38100" lvl="0" indent="-304800" algn="l" rtl="0">
              <a:lnSpc>
                <a:spcPct val="100000"/>
              </a:lnSpc>
              <a:spcBef>
                <a:spcPts val="0"/>
              </a:spcBef>
              <a:spcAft>
                <a:spcPts val="0"/>
              </a:spcAft>
              <a:buSzPts val="1200"/>
              <a:buChar char="●"/>
            </a:pPr>
            <a:r>
              <a:rPr lang="en" sz="1200"/>
              <a:t>https://www.investopedia.com/articles/mortgages-real-estate/08/house-flip.asp</a:t>
            </a:r>
            <a:endParaRPr sz="1200"/>
          </a:p>
          <a:p>
            <a:pPr marL="457200" marR="38100" lvl="0" indent="-304800" algn="l" rtl="0">
              <a:lnSpc>
                <a:spcPct val="100000"/>
              </a:lnSpc>
              <a:spcBef>
                <a:spcPts val="0"/>
              </a:spcBef>
              <a:spcAft>
                <a:spcPts val="0"/>
              </a:spcAft>
              <a:buSzPts val="1200"/>
              <a:buChar char="●"/>
            </a:pPr>
            <a:r>
              <a:rPr lang="en" sz="1200"/>
              <a:t>https://www.investopedia.com/terms/f/flipping.asp</a:t>
            </a:r>
            <a:endParaRPr sz="1200"/>
          </a:p>
          <a:p>
            <a:pPr marL="457200" marR="38100" lvl="0" indent="-304800" algn="l" rtl="0">
              <a:lnSpc>
                <a:spcPct val="100000"/>
              </a:lnSpc>
              <a:spcBef>
                <a:spcPts val="0"/>
              </a:spcBef>
              <a:spcAft>
                <a:spcPts val="0"/>
              </a:spcAft>
              <a:buSzPts val="1200"/>
              <a:buChar char="●"/>
            </a:pPr>
            <a:r>
              <a:rPr lang="en" sz="1200"/>
              <a:t>https://www.analyticsvidhya.com/blog/2021/05/yellowbrick-visualization-for-model-predictions/</a:t>
            </a:r>
            <a:endParaRPr sz="1200"/>
          </a:p>
          <a:p>
            <a:pPr marL="457200" marR="38100" lvl="0" indent="-304800" algn="l" rtl="0">
              <a:lnSpc>
                <a:spcPct val="100000"/>
              </a:lnSpc>
              <a:spcBef>
                <a:spcPts val="0"/>
              </a:spcBef>
              <a:spcAft>
                <a:spcPts val="0"/>
              </a:spcAft>
              <a:buSzPts val="1200"/>
              <a:buChar char="●"/>
            </a:pPr>
            <a:r>
              <a:rPr lang="en" sz="1200"/>
              <a:t>https://medium.com/mlearning-ai/a-thorough-dive-into-the-ames-iowa-housing-dataset-part-1-of-5-7205093a5a53</a:t>
            </a:r>
            <a:endParaRPr sz="1200"/>
          </a:p>
          <a:p>
            <a:pPr marL="457200" marR="38100" lvl="0" indent="-304800" algn="l" rtl="0">
              <a:lnSpc>
                <a:spcPct val="100000"/>
              </a:lnSpc>
              <a:spcBef>
                <a:spcPts val="0"/>
              </a:spcBef>
              <a:spcAft>
                <a:spcPts val="0"/>
              </a:spcAft>
              <a:buSzPts val="1200"/>
              <a:buChar char="●"/>
            </a:pPr>
            <a:r>
              <a:rPr lang="en" sz="1200"/>
              <a:t>http://jse.amstat.org/v19n3/decock/DataDocumentation.txt</a:t>
            </a:r>
            <a:endParaRPr sz="1200"/>
          </a:p>
          <a:p>
            <a:pPr marL="457200" marR="38100" lvl="0" indent="-304800" algn="l" rtl="0">
              <a:lnSpc>
                <a:spcPct val="100000"/>
              </a:lnSpc>
              <a:spcBef>
                <a:spcPts val="0"/>
              </a:spcBef>
              <a:spcAft>
                <a:spcPts val="0"/>
              </a:spcAft>
              <a:buSzPts val="1200"/>
              <a:buChar char="●"/>
            </a:pPr>
            <a:r>
              <a:rPr lang="en" sz="1200"/>
              <a:t>https://www.youtube.com/watch?v=VSeGseoJsNA</a:t>
            </a:r>
            <a:endParaRPr sz="1200"/>
          </a:p>
          <a:p>
            <a:pPr marL="457200" marR="38100" lvl="0" indent="-304800" algn="l" rtl="0">
              <a:lnSpc>
                <a:spcPct val="100000"/>
              </a:lnSpc>
              <a:spcBef>
                <a:spcPts val="0"/>
              </a:spcBef>
              <a:spcAft>
                <a:spcPts val="0"/>
              </a:spcAft>
              <a:buSzPts val="1200"/>
              <a:buChar char="●"/>
            </a:pPr>
            <a:r>
              <a:rPr lang="en" sz="1200"/>
              <a:t>https://www.homeyou.com/ia/chimney-repair-ames-costs</a:t>
            </a:r>
            <a:endParaRPr sz="1200"/>
          </a:p>
          <a:p>
            <a:pPr marL="457200" marR="38100" lvl="0" indent="-304800" algn="l" rtl="0">
              <a:lnSpc>
                <a:spcPct val="100000"/>
              </a:lnSpc>
              <a:spcBef>
                <a:spcPts val="0"/>
              </a:spcBef>
              <a:spcAft>
                <a:spcPts val="0"/>
              </a:spcAft>
              <a:buSzPts val="1200"/>
              <a:buChar char="●"/>
            </a:pPr>
            <a:r>
              <a:rPr lang="en" sz="1200"/>
              <a:t>https://newsilver.com/flipping-houses-in/ames-ia/</a:t>
            </a:r>
            <a:endParaRPr sz="1200"/>
          </a:p>
          <a:p>
            <a:pPr marL="457200" marR="38100" lvl="0" indent="-304800" algn="l" rtl="0">
              <a:lnSpc>
                <a:spcPct val="100000"/>
              </a:lnSpc>
              <a:spcBef>
                <a:spcPts val="0"/>
              </a:spcBef>
              <a:spcAft>
                <a:spcPts val="0"/>
              </a:spcAft>
              <a:buSzPts val="1200"/>
              <a:buChar char="●"/>
            </a:pPr>
            <a:r>
              <a:rPr lang="en" sz="1200"/>
              <a:t>https://newsilver.com/the-lender/flipping-houses-in-iowa/</a:t>
            </a:r>
            <a:endParaRPr sz="1200"/>
          </a:p>
          <a:p>
            <a:pPr marL="457200" marR="38100" lvl="0" indent="-304800" algn="l" rtl="0">
              <a:lnSpc>
                <a:spcPct val="100000"/>
              </a:lnSpc>
              <a:spcBef>
                <a:spcPts val="0"/>
              </a:spcBef>
              <a:spcAft>
                <a:spcPts val="0"/>
              </a:spcAft>
              <a:buSzPts val="1200"/>
              <a:buChar char="●"/>
            </a:pPr>
            <a:r>
              <a:rPr lang="en" sz="1200"/>
              <a:t>https://newsilver.com/the-lender/how-to-calculate-arv-simple-guide/</a:t>
            </a:r>
            <a:endParaRPr sz="1200"/>
          </a:p>
          <a:p>
            <a:pPr marL="457200" marR="38100" lvl="0" indent="-304800" algn="l" rtl="0">
              <a:lnSpc>
                <a:spcPct val="100000"/>
              </a:lnSpc>
              <a:spcBef>
                <a:spcPts val="0"/>
              </a:spcBef>
              <a:spcAft>
                <a:spcPts val="0"/>
              </a:spcAft>
              <a:buSzPts val="1200"/>
              <a:buChar char="●"/>
            </a:pPr>
            <a:r>
              <a:rPr lang="en" sz="1200"/>
              <a:t>https://web.missouri.edu/segerti/capstone/northcraft_neale.pdf</a:t>
            </a:r>
            <a:endParaRPr sz="1200"/>
          </a:p>
          <a:p>
            <a:pPr marL="457200" marR="38100" lvl="0" indent="-304800" algn="l" rtl="0">
              <a:lnSpc>
                <a:spcPct val="100000"/>
              </a:lnSpc>
              <a:spcBef>
                <a:spcPts val="0"/>
              </a:spcBef>
              <a:spcAft>
                <a:spcPts val="0"/>
              </a:spcAft>
              <a:buSzPts val="1200"/>
              <a:buChar char="●"/>
            </a:pPr>
            <a:r>
              <a:rPr lang="en" sz="1200"/>
              <a:t>https://www.trulia.com/blog/2-most-important-rooms-in-a-house/</a:t>
            </a:r>
            <a:endParaRPr sz="1200"/>
          </a:p>
        </p:txBody>
      </p:sp>
      <p:sp>
        <p:nvSpPr>
          <p:cNvPr id="758" name="Google Shape;758;p77"/>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759" name="Google Shape;759;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p:nvPr/>
        </p:nvSpPr>
        <p:spPr>
          <a:xfrm>
            <a:off x="3897453" y="1632900"/>
            <a:ext cx="4936500" cy="187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400">
                <a:latin typeface="Impact"/>
                <a:ea typeface="Impact"/>
                <a:cs typeface="Impact"/>
                <a:sym typeface="Impact"/>
              </a:rPr>
              <a:t>Prop Flippin’</a:t>
            </a:r>
            <a:endParaRPr sz="4400">
              <a:latin typeface="Impact"/>
              <a:ea typeface="Impact"/>
              <a:cs typeface="Impact"/>
              <a:sym typeface="Impact"/>
            </a:endParaRPr>
          </a:p>
          <a:p>
            <a:pPr marL="0" lvl="0" indent="0" algn="ctr" rtl="0">
              <a:spcBef>
                <a:spcPts val="0"/>
              </a:spcBef>
              <a:spcAft>
                <a:spcPts val="0"/>
              </a:spcAft>
              <a:buNone/>
            </a:pPr>
            <a:r>
              <a:rPr lang="en" sz="2200">
                <a:latin typeface="Impact"/>
                <a:ea typeface="Impact"/>
                <a:cs typeface="Impact"/>
                <a:sym typeface="Impact"/>
              </a:rPr>
              <a:t>be</a:t>
            </a:r>
            <a:endParaRPr sz="2200">
              <a:latin typeface="Impact"/>
              <a:ea typeface="Impact"/>
              <a:cs typeface="Impact"/>
              <a:sym typeface="Impact"/>
            </a:endParaRPr>
          </a:p>
          <a:p>
            <a:pPr marL="0" lvl="0" indent="0" algn="ctr" rtl="0">
              <a:spcBef>
                <a:spcPts val="0"/>
              </a:spcBef>
              <a:spcAft>
                <a:spcPts val="0"/>
              </a:spcAft>
              <a:buNone/>
            </a:pPr>
            <a:r>
              <a:rPr lang="en" sz="4400">
                <a:latin typeface="Impact"/>
                <a:ea typeface="Impact"/>
                <a:cs typeface="Impact"/>
                <a:sym typeface="Impact"/>
              </a:rPr>
              <a:t>Flippin’ EZ</a:t>
            </a:r>
            <a:endParaRPr sz="4400">
              <a:latin typeface="Impact"/>
              <a:ea typeface="Impact"/>
              <a:cs typeface="Impact"/>
              <a:sym typeface="Impact"/>
            </a:endParaRPr>
          </a:p>
        </p:txBody>
      </p:sp>
      <p:pic>
        <p:nvPicPr>
          <p:cNvPr id="312" name="Google Shape;312;p38"/>
          <p:cNvPicPr preferRelativeResize="0"/>
          <p:nvPr/>
        </p:nvPicPr>
        <p:blipFill>
          <a:blip r:embed="rId3">
            <a:alphaModFix/>
          </a:blip>
          <a:stretch>
            <a:fillRect/>
          </a:stretch>
        </p:blipFill>
        <p:spPr>
          <a:xfrm>
            <a:off x="652903" y="658975"/>
            <a:ext cx="4058300" cy="3825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Today’s masterclass </a:t>
            </a:r>
            <a:endParaRPr/>
          </a:p>
        </p:txBody>
      </p:sp>
      <p:sp>
        <p:nvSpPr>
          <p:cNvPr id="318" name="Google Shape;318;p39"/>
          <p:cNvSpPr txBox="1">
            <a:spLocks noGrp="1"/>
          </p:cNvSpPr>
          <p:nvPr>
            <p:ph type="subTitle" idx="3"/>
          </p:nvPr>
        </p:nvSpPr>
        <p:spPr>
          <a:xfrm>
            <a:off x="1579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Introduction</a:t>
            </a:r>
            <a:endParaRPr>
              <a:solidFill>
                <a:schemeClr val="dk1"/>
              </a:solidFill>
            </a:endParaRPr>
          </a:p>
        </p:txBody>
      </p:sp>
      <p:sp>
        <p:nvSpPr>
          <p:cNvPr id="319" name="Google Shape;319;p39"/>
          <p:cNvSpPr txBox="1">
            <a:spLocks noGrp="1"/>
          </p:cNvSpPr>
          <p:nvPr>
            <p:ph type="subTitle" idx="1"/>
          </p:nvPr>
        </p:nvSpPr>
        <p:spPr>
          <a:xfrm>
            <a:off x="4391400" y="1942925"/>
            <a:ext cx="3167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Our Secret to Success</a:t>
            </a:r>
            <a:endParaRPr>
              <a:solidFill>
                <a:schemeClr val="dk1"/>
              </a:solidFill>
            </a:endParaRPr>
          </a:p>
        </p:txBody>
      </p:sp>
      <p:sp>
        <p:nvSpPr>
          <p:cNvPr id="320" name="Google Shape;320;p39"/>
          <p:cNvSpPr txBox="1">
            <a:spLocks noGrp="1"/>
          </p:cNvSpPr>
          <p:nvPr>
            <p:ph type="subTitle" idx="2"/>
          </p:nvPr>
        </p:nvSpPr>
        <p:spPr>
          <a:xfrm>
            <a:off x="4161150" y="2255100"/>
            <a:ext cx="38274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Cleaning, EDA, Visualizations</a:t>
            </a:r>
            <a:endParaRPr/>
          </a:p>
        </p:txBody>
      </p:sp>
      <p:sp>
        <p:nvSpPr>
          <p:cNvPr id="321" name="Google Shape;321;p39"/>
          <p:cNvSpPr txBox="1">
            <a:spLocks noGrp="1"/>
          </p:cNvSpPr>
          <p:nvPr>
            <p:ph type="subTitle" idx="4"/>
          </p:nvPr>
        </p:nvSpPr>
        <p:spPr>
          <a:xfrm>
            <a:off x="15028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Problem Statement</a:t>
            </a:r>
            <a:endParaRPr>
              <a:solidFill>
                <a:schemeClr val="dk1"/>
              </a:solidFill>
            </a:endParaRPr>
          </a:p>
        </p:txBody>
      </p:sp>
      <p:sp>
        <p:nvSpPr>
          <p:cNvPr id="322" name="Google Shape;322;p39"/>
          <p:cNvSpPr txBox="1">
            <a:spLocks noGrp="1"/>
          </p:cNvSpPr>
          <p:nvPr>
            <p:ph type="subTitle" idx="5"/>
          </p:nvPr>
        </p:nvSpPr>
        <p:spPr>
          <a:xfrm>
            <a:off x="4391400" y="3723950"/>
            <a:ext cx="33669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What We Have to Offer</a:t>
            </a:r>
            <a:endParaRPr>
              <a:solidFill>
                <a:schemeClr val="dk1"/>
              </a:solidFill>
            </a:endParaRPr>
          </a:p>
        </p:txBody>
      </p:sp>
      <p:sp>
        <p:nvSpPr>
          <p:cNvPr id="323" name="Google Shape;323;p39"/>
          <p:cNvSpPr txBox="1">
            <a:spLocks noGrp="1"/>
          </p:cNvSpPr>
          <p:nvPr>
            <p:ph type="subTitle" idx="6"/>
          </p:nvPr>
        </p:nvSpPr>
        <p:spPr>
          <a:xfrm>
            <a:off x="4391400" y="4053250"/>
            <a:ext cx="3583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 and Recommendations</a:t>
            </a:r>
            <a:endParaRPr/>
          </a:p>
        </p:txBody>
      </p:sp>
      <p:sp>
        <p:nvSpPr>
          <p:cNvPr id="324" name="Google Shape;324;p39"/>
          <p:cNvSpPr txBox="1">
            <a:spLocks noGrp="1"/>
          </p:cNvSpPr>
          <p:nvPr>
            <p:ph type="subTitle" idx="7"/>
          </p:nvPr>
        </p:nvSpPr>
        <p:spPr>
          <a:xfrm>
            <a:off x="669525" y="3723950"/>
            <a:ext cx="3167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Our Winning Formula</a:t>
            </a:r>
            <a:endParaRPr>
              <a:solidFill>
                <a:schemeClr val="dk1"/>
              </a:solidFill>
            </a:endParaRPr>
          </a:p>
        </p:txBody>
      </p:sp>
      <p:sp>
        <p:nvSpPr>
          <p:cNvPr id="325" name="Google Shape;325;p39"/>
          <p:cNvSpPr txBox="1">
            <a:spLocks noGrp="1"/>
          </p:cNvSpPr>
          <p:nvPr>
            <p:ph type="subTitle" idx="8"/>
          </p:nvPr>
        </p:nvSpPr>
        <p:spPr>
          <a:xfrm>
            <a:off x="1314825"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and Evaluation</a:t>
            </a:r>
            <a:endParaRPr/>
          </a:p>
        </p:txBody>
      </p:sp>
      <p:sp>
        <p:nvSpPr>
          <p:cNvPr id="326" name="Google Shape;326;p39"/>
          <p:cNvSpPr txBox="1">
            <a:spLocks noGrp="1"/>
          </p:cNvSpPr>
          <p:nvPr>
            <p:ph type="title" idx="9"/>
          </p:nvPr>
        </p:nvSpPr>
        <p:spPr>
          <a:xfrm>
            <a:off x="29120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327" name="Google Shape;327;p39"/>
          <p:cNvSpPr txBox="1">
            <a:spLocks noGrp="1"/>
          </p:cNvSpPr>
          <p:nvPr>
            <p:ph type="title" idx="13"/>
          </p:nvPr>
        </p:nvSpPr>
        <p:spPr>
          <a:xfrm>
            <a:off x="4276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328" name="Google Shape;328;p39"/>
          <p:cNvSpPr txBox="1">
            <a:spLocks noGrp="1"/>
          </p:cNvSpPr>
          <p:nvPr>
            <p:ph type="title" idx="14"/>
          </p:nvPr>
        </p:nvSpPr>
        <p:spPr>
          <a:xfrm>
            <a:off x="29121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329" name="Google Shape;329;p39"/>
          <p:cNvSpPr txBox="1">
            <a:spLocks noGrp="1"/>
          </p:cNvSpPr>
          <p:nvPr>
            <p:ph type="title" idx="15"/>
          </p:nvPr>
        </p:nvSpPr>
        <p:spPr>
          <a:xfrm>
            <a:off x="42766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330" name="Google Shape;330;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0"/>
          <p:cNvSpPr txBox="1">
            <a:spLocks noGrp="1"/>
          </p:cNvSpPr>
          <p:nvPr>
            <p:ph type="title"/>
          </p:nvPr>
        </p:nvSpPr>
        <p:spPr>
          <a:xfrm>
            <a:off x="803750" y="2063051"/>
            <a:ext cx="4481400" cy="87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Software</a:t>
            </a:r>
            <a:endParaRPr/>
          </a:p>
          <a:p>
            <a:pPr marL="0" lvl="0" indent="0" algn="l" rtl="0">
              <a:spcBef>
                <a:spcPts val="0"/>
              </a:spcBef>
              <a:spcAft>
                <a:spcPts val="0"/>
              </a:spcAft>
              <a:buNone/>
            </a:pPr>
            <a:r>
              <a:rPr lang="en"/>
              <a:t>Demo </a:t>
            </a:r>
            <a:endParaRPr/>
          </a:p>
        </p:txBody>
      </p:sp>
      <p:grpSp>
        <p:nvGrpSpPr>
          <p:cNvPr id="336" name="Google Shape;336;p40"/>
          <p:cNvGrpSpPr/>
          <p:nvPr/>
        </p:nvGrpSpPr>
        <p:grpSpPr>
          <a:xfrm>
            <a:off x="4214933" y="656176"/>
            <a:ext cx="4285924" cy="3843945"/>
            <a:chOff x="649171" y="238145"/>
            <a:chExt cx="6249525" cy="5241981"/>
          </a:xfrm>
        </p:grpSpPr>
        <p:sp>
          <p:nvSpPr>
            <p:cNvPr id="337" name="Google Shape;337;p40"/>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1" name="Google Shape;341;p40"/>
          <p:cNvPicPr preferRelativeResize="0"/>
          <p:nvPr/>
        </p:nvPicPr>
        <p:blipFill rotWithShape="1">
          <a:blip r:embed="rId3">
            <a:alphaModFix/>
          </a:blip>
          <a:srcRect l="10626" b="12952"/>
          <a:stretch/>
        </p:blipFill>
        <p:spPr>
          <a:xfrm>
            <a:off x="4374400" y="821725"/>
            <a:ext cx="3949225" cy="2831399"/>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41"/>
          <p:cNvSpPr txBox="1">
            <a:spLocks noGrp="1"/>
          </p:cNvSpPr>
          <p:nvPr>
            <p:ph type="title"/>
          </p:nvPr>
        </p:nvSpPr>
        <p:spPr>
          <a:xfrm>
            <a:off x="2714550" y="2543963"/>
            <a:ext cx="3714900" cy="64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Problem Statement</a:t>
            </a:r>
            <a:endParaRPr/>
          </a:p>
        </p:txBody>
      </p:sp>
      <p:sp>
        <p:nvSpPr>
          <p:cNvPr id="347" name="Google Shape;347;p41"/>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348" name="Google Shape;348;p41"/>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349" name="Google Shape;349;p41"/>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55" name="Google Shape;355;p42"/>
          <p:cNvSpPr txBox="1">
            <a:spLocks noGrp="1"/>
          </p:cNvSpPr>
          <p:nvPr>
            <p:ph type="subTitle" idx="1"/>
          </p:nvPr>
        </p:nvSpPr>
        <p:spPr>
          <a:xfrm>
            <a:off x="5038975" y="2411412"/>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SELL</a:t>
            </a:r>
            <a:endParaRPr b="1">
              <a:solidFill>
                <a:schemeClr val="dk1"/>
              </a:solidFill>
            </a:endParaRPr>
          </a:p>
          <a:p>
            <a:pPr marL="0" lvl="0" indent="0" algn="ctr" rtl="0">
              <a:spcBef>
                <a:spcPts val="0"/>
              </a:spcBef>
              <a:spcAft>
                <a:spcPts val="0"/>
              </a:spcAft>
              <a:buNone/>
            </a:pPr>
            <a:r>
              <a:rPr lang="en" b="1">
                <a:solidFill>
                  <a:schemeClr val="dk1"/>
                </a:solidFill>
              </a:rPr>
              <a:t>HIGH</a:t>
            </a:r>
            <a:endParaRPr b="1">
              <a:solidFill>
                <a:schemeClr val="dk1"/>
              </a:solidFill>
            </a:endParaRPr>
          </a:p>
        </p:txBody>
      </p:sp>
      <p:sp>
        <p:nvSpPr>
          <p:cNvPr id="356" name="Google Shape;356;p42"/>
          <p:cNvSpPr txBox="1">
            <a:spLocks noGrp="1"/>
          </p:cNvSpPr>
          <p:nvPr>
            <p:ph type="subTitle" idx="3"/>
          </p:nvPr>
        </p:nvSpPr>
        <p:spPr>
          <a:xfrm>
            <a:off x="1693175" y="3820702"/>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BUY </a:t>
            </a:r>
            <a:endParaRPr b="1">
              <a:solidFill>
                <a:schemeClr val="dk1"/>
              </a:solidFill>
            </a:endParaRPr>
          </a:p>
          <a:p>
            <a:pPr marL="0" lvl="0" indent="0" algn="ctr" rtl="0">
              <a:spcBef>
                <a:spcPts val="0"/>
              </a:spcBef>
              <a:spcAft>
                <a:spcPts val="0"/>
              </a:spcAft>
              <a:buNone/>
            </a:pPr>
            <a:r>
              <a:rPr lang="en" b="1">
                <a:solidFill>
                  <a:schemeClr val="dk1"/>
                </a:solidFill>
              </a:rPr>
              <a:t>LOW</a:t>
            </a:r>
            <a:endParaRPr b="1">
              <a:solidFill>
                <a:schemeClr val="dk1"/>
              </a:solidFill>
            </a:endParaRPr>
          </a:p>
        </p:txBody>
      </p:sp>
      <p:sp>
        <p:nvSpPr>
          <p:cNvPr id="357" name="Google Shape;357;p42"/>
          <p:cNvSpPr txBox="1">
            <a:spLocks noGrp="1"/>
          </p:cNvSpPr>
          <p:nvPr>
            <p:ph type="body" idx="4294967295"/>
          </p:nvPr>
        </p:nvSpPr>
        <p:spPr>
          <a:xfrm>
            <a:off x="713250" y="1272925"/>
            <a:ext cx="7717500" cy="7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rPr>
              <a:t>Property flipping</a:t>
            </a:r>
            <a:r>
              <a:rPr lang="en" sz="1400">
                <a:solidFill>
                  <a:schemeClr val="dk1"/>
                </a:solidFill>
              </a:rPr>
              <a:t> is an </a:t>
            </a:r>
            <a:r>
              <a:rPr lang="en" sz="1400" b="1">
                <a:solidFill>
                  <a:schemeClr val="dk1"/>
                </a:solidFill>
              </a:rPr>
              <a:t>investment strategy</a:t>
            </a:r>
            <a:r>
              <a:rPr lang="en" sz="1400">
                <a:solidFill>
                  <a:schemeClr val="dk1"/>
                </a:solidFill>
              </a:rPr>
              <a:t> of purchasing a property with a short holding period with the intent of selling it for a quick profit. </a:t>
            </a:r>
            <a:r>
              <a:rPr lang="en" sz="1400" b="1" i="1">
                <a:solidFill>
                  <a:schemeClr val="dk1"/>
                </a:solidFill>
              </a:rPr>
              <a:t>All investments have risks</a:t>
            </a:r>
            <a:r>
              <a:rPr lang="en" sz="1400">
                <a:solidFill>
                  <a:schemeClr val="dk1"/>
                </a:solidFill>
              </a:rPr>
              <a:t>.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a:p>
        </p:txBody>
      </p:sp>
      <p:sp>
        <p:nvSpPr>
          <p:cNvPr id="358" name="Google Shape;358;p42"/>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59" name="Google Shape;359;p42"/>
          <p:cNvSpPr/>
          <p:nvPr/>
        </p:nvSpPr>
        <p:spPr>
          <a:xfrm rot="-1615843">
            <a:off x="3562001" y="3106609"/>
            <a:ext cx="2081196" cy="342129"/>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2565</Words>
  <Application>Microsoft Office PowerPoint</Application>
  <PresentationFormat>On-screen Show (16:9)</PresentationFormat>
  <Paragraphs>375</Paragraphs>
  <Slides>44</Slides>
  <Notes>44</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Vidaloka</vt:lpstr>
      <vt:lpstr>Crimson Text</vt:lpstr>
      <vt:lpstr>Arial</vt:lpstr>
      <vt:lpstr>Roboto</vt:lpstr>
      <vt:lpstr>Lato</vt:lpstr>
      <vt:lpstr>Russo One</vt:lpstr>
      <vt:lpstr>Impact</vt:lpstr>
      <vt:lpstr>Josefin Sans</vt:lpstr>
      <vt:lpstr>Merriweather Light</vt:lpstr>
      <vt:lpstr>Montserrat</vt:lpstr>
      <vt:lpstr>Open Sans SemiBold</vt:lpstr>
      <vt:lpstr>Open Sans</vt:lpstr>
      <vt:lpstr>Minimalist Business Slides by Slidesgo</vt:lpstr>
      <vt:lpstr>Project 2 - Ames Housing Data</vt:lpstr>
      <vt:lpstr>PowerPoint Presentation</vt:lpstr>
      <vt:lpstr>Welcome! Property Flipping Masterclass 11 Dec 2011</vt:lpstr>
      <vt:lpstr>Team Proprata</vt:lpstr>
      <vt:lpstr>PowerPoint Presentation</vt:lpstr>
      <vt:lpstr>Today’s masterclass </vt:lpstr>
      <vt:lpstr>Live Software Demo </vt:lpstr>
      <vt:lpstr>Problem Statement</vt:lpstr>
      <vt:lpstr>Introduction</vt:lpstr>
      <vt:lpstr>Two types of property flipping</vt:lpstr>
      <vt:lpstr>Problem Statement</vt:lpstr>
      <vt:lpstr>Michael Ferrara</vt:lpstr>
      <vt:lpstr>PowerPoint Presentation</vt:lpstr>
      <vt:lpstr>Data Cleaning, EDA, Visualizations</vt:lpstr>
      <vt:lpstr>Exploring the data</vt:lpstr>
      <vt:lpstr>PowerPoint Presentation</vt:lpstr>
      <vt:lpstr>Dealing with missing data - Example</vt:lpstr>
      <vt:lpstr>Dealing with outliers - Lot frontage  </vt:lpstr>
      <vt:lpstr>Feature Engineering - Neighborhood </vt:lpstr>
      <vt:lpstr>Feature Engineering - Example -KIV</vt:lpstr>
      <vt:lpstr>Feature Engineering - Neighborhood Example</vt:lpstr>
      <vt:lpstr>Cleaned Data</vt:lpstr>
      <vt:lpstr>Modeling and Evaluation</vt:lpstr>
      <vt:lpstr>Firstly.. A look at profits without ProPrata’s help!  Losses in potential profits of up to $70000 and more.</vt:lpstr>
      <vt:lpstr>With ProPrata’s help, profits have gone up as much as $48000! </vt:lpstr>
      <vt:lpstr>But how did we do it? Let’s take a look at our Proprata’s formula VS other companies’ formula!</vt:lpstr>
      <vt:lpstr>Proprata’s Model</vt:lpstr>
      <vt:lpstr>Proprata’s Model</vt:lpstr>
      <vt:lpstr>Proprata’s Model</vt:lpstr>
      <vt:lpstr>Proprata’s Model</vt:lpstr>
      <vt:lpstr>Proprata’s Model</vt:lpstr>
      <vt:lpstr>$20,253.00</vt:lpstr>
      <vt:lpstr>The Predictive Power of Proprata’s Model   </vt:lpstr>
      <vt:lpstr>19591.74</vt:lpstr>
      <vt:lpstr>Conclusion and Recommendations</vt:lpstr>
      <vt:lpstr>Top 20 Features </vt:lpstr>
      <vt:lpstr>Features to buy into:</vt:lpstr>
      <vt:lpstr>Features to reno:</vt:lpstr>
      <vt:lpstr>Insignificant features:</vt:lpstr>
      <vt:lpstr>Customised recommendations  </vt:lpstr>
      <vt:lpstr>TODAY only.</vt:lpstr>
      <vt:lpstr>—Franklin D’ Roosevelt</vt:lpstr>
      <vt:lpstr>Thank you</vt:lpstr>
      <vt:lpstr>List of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 Ames Housing Data</dc:title>
  <dc:creator>Mum</dc:creator>
  <cp:lastModifiedBy>Kris Ng</cp:lastModifiedBy>
  <cp:revision>1</cp:revision>
  <dcterms:modified xsi:type="dcterms:W3CDTF">2021-12-10T09:43:09Z</dcterms:modified>
</cp:coreProperties>
</file>